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6"/>
  </p:notesMasterIdLst>
  <p:sldIdLst>
    <p:sldId id="256" r:id="rId2"/>
    <p:sldId id="258" r:id="rId3"/>
    <p:sldId id="259" r:id="rId4"/>
    <p:sldId id="261" r:id="rId5"/>
    <p:sldId id="303" r:id="rId6"/>
    <p:sldId id="260" r:id="rId7"/>
    <p:sldId id="277" r:id="rId8"/>
    <p:sldId id="300" r:id="rId9"/>
    <p:sldId id="302" r:id="rId10"/>
    <p:sldId id="301" r:id="rId11"/>
    <p:sldId id="273" r:id="rId12"/>
    <p:sldId id="274" r:id="rId13"/>
    <p:sldId id="275" r:id="rId14"/>
    <p:sldId id="287" r:id="rId15"/>
    <p:sldId id="304" r:id="rId16"/>
    <p:sldId id="305" r:id="rId17"/>
    <p:sldId id="264" r:id="rId18"/>
    <p:sldId id="265" r:id="rId19"/>
    <p:sldId id="266" r:id="rId20"/>
    <p:sldId id="267" r:id="rId21"/>
    <p:sldId id="268" r:id="rId22"/>
    <p:sldId id="269" r:id="rId23"/>
    <p:sldId id="270" r:id="rId24"/>
    <p:sldId id="262" r:id="rId25"/>
    <p:sldId id="263" r:id="rId26"/>
    <p:sldId id="271" r:id="rId27"/>
    <p:sldId id="276" r:id="rId28"/>
    <p:sldId id="278" r:id="rId29"/>
    <p:sldId id="279" r:id="rId30"/>
    <p:sldId id="280" r:id="rId31"/>
    <p:sldId id="281" r:id="rId32"/>
    <p:sldId id="282" r:id="rId33"/>
    <p:sldId id="283" r:id="rId34"/>
    <p:sldId id="284" r:id="rId35"/>
    <p:sldId id="285" r:id="rId36"/>
    <p:sldId id="286" r:id="rId37"/>
    <p:sldId id="288" r:id="rId38"/>
    <p:sldId id="289" r:id="rId39"/>
    <p:sldId id="290" r:id="rId40"/>
    <p:sldId id="308" r:id="rId41"/>
    <p:sldId id="307" r:id="rId42"/>
    <p:sldId id="309" r:id="rId43"/>
    <p:sldId id="291" r:id="rId44"/>
    <p:sldId id="306" r:id="rId45"/>
    <p:sldId id="310" r:id="rId46"/>
    <p:sldId id="311" r:id="rId47"/>
    <p:sldId id="292" r:id="rId48"/>
    <p:sldId id="293" r:id="rId49"/>
    <p:sldId id="294" r:id="rId50"/>
    <p:sldId id="295" r:id="rId51"/>
    <p:sldId id="296" r:id="rId52"/>
    <p:sldId id="297" r:id="rId53"/>
    <p:sldId id="298" r:id="rId54"/>
    <p:sldId id="299" r:id="rId55"/>
  </p:sldIdLst>
  <p:sldSz cx="9144000" cy="5143500" type="screen16x9"/>
  <p:notesSz cx="6858000" cy="9144000"/>
  <p:embeddedFontLst>
    <p:embeddedFont>
      <p:font typeface="Open Sans" panose="020B060603050402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yla Abdulrahman Albabtain" initials="LAA" lastIdx="1" clrIdx="0">
    <p:extLst>
      <p:ext uri="{19B8F6BF-5375-455C-9EA6-DF929625EA0E}">
        <p15:presenceInfo xmlns:p15="http://schemas.microsoft.com/office/powerpoint/2012/main" userId="Layla Abdulrahman Albabta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48"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6db86eb9c9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6db86eb9c9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db86eb9c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db86eb9c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db86eb9c9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db86eb9c9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db86eb9c9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db86eb9c9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6db86eb9c9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6db86eb9c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db86eb9c9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db86eb9c9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db86eb9c9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db86eb9c9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db86eb9c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db86eb9c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6db86eb9c9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6db86eb9c9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db86eb9c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db86eb9c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6db86eb9c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6db86eb9c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db86eb9c9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db86eb9c9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db86eb9c9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db86eb9c9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6db86eb9c9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6db86eb9c9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db86eb9c9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6db86eb9c9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6db86eb9c9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6db86eb9c9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6db86eb9c9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6db86eb9c9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6db86eb9c9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6db86eb9c9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6db86eb9c9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6db86eb9c9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6db86eb9c9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6db86eb9c9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db86eb9c9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6db86eb9c9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db86eb9c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db86eb9c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6db86eb9c9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6db86eb9c9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6db86eb9c9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6db86eb9c9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6db86eb9c9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6db86eb9c9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6db86eb9c9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6db86eb9c9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6db86eb9c9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6db86eb9c9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4876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6db86eb9c9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6db86eb9c9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0239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6db86eb9c9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6db86eb9c9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6db86eb9c9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6db86eb9c9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20896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6db86eb9c9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6db86eb9c9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6db86eb9c9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6db86eb9c9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db86eb9c9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db86eb9c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6db86eb9c9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6db86eb9c9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6db86eb9c9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6db86eb9c9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db86eb9c9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db86eb9c9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db86eb9c9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6db86eb9c9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db86eb9c9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db86eb9c9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620755fbd2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620755fbd2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db86eb9c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db86eb9c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6db86eb9c9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6db86eb9c9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db86eb9c9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db86eb9c9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6db86eb9c9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6db86eb9c9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6db86eb9c9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6db86eb9c9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p:nvPr/>
        </p:nvSpPr>
        <p:spPr>
          <a:xfrm>
            <a:off x="0" y="4820100"/>
            <a:ext cx="9144000" cy="3234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gavilan.blog/2019/01/03/anatomy-of-an-http-request/"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pengine.com/resources/http-vs-www-urls-for-seo/"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List_of_Internet_top-level_domains"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hyperlink" Target="https://www.cryptomathic.com/products/authentication-signing/digital-signatures-faqs/what-is-non-repudiation"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1.sv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ILOVEYOU"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hyperlink" Target="https://en.wikipedia.org/wiki/Code_Red_(computer_worm)"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Blaster_(computer_worm)"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1700" y="1854925"/>
            <a:ext cx="8520600" cy="94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 Chapter One (a)</a:t>
            </a:r>
            <a:endParaRPr sz="4000"/>
          </a:p>
        </p:txBody>
      </p:sp>
      <p:sp>
        <p:nvSpPr>
          <p:cNvPr id="56" name="Google Shape;56;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Fundamentals</a:t>
            </a:r>
            <a:endParaRPr/>
          </a:p>
        </p:txBody>
      </p:sp>
      <p:pic>
        <p:nvPicPr>
          <p:cNvPr id="57" name="Google Shape;57;p13"/>
          <p:cNvPicPr preferRelativeResize="0"/>
          <p:nvPr/>
        </p:nvPicPr>
        <p:blipFill>
          <a:blip r:embed="rId3">
            <a:alphaModFix/>
          </a:blip>
          <a:stretch>
            <a:fillRect/>
          </a:stretch>
        </p:blipFill>
        <p:spPr>
          <a:xfrm>
            <a:off x="7279275" y="101224"/>
            <a:ext cx="1616625" cy="1190900"/>
          </a:xfrm>
          <a:prstGeom prst="rect">
            <a:avLst/>
          </a:prstGeom>
          <a:noFill/>
          <a:ln>
            <a:noFill/>
          </a:ln>
        </p:spPr>
      </p:pic>
      <p:sp>
        <p:nvSpPr>
          <p:cNvPr id="58" name="Google Shape;58;p13"/>
          <p:cNvSpPr txBox="1"/>
          <p:nvPr/>
        </p:nvSpPr>
        <p:spPr>
          <a:xfrm>
            <a:off x="186125" y="300375"/>
            <a:ext cx="2459100" cy="79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000">
                <a:solidFill>
                  <a:schemeClr val="dk1"/>
                </a:solidFill>
              </a:rPr>
              <a:t>CIS 201 - Fundamentals of Web Design</a:t>
            </a:r>
            <a:endParaRPr sz="1000">
              <a:solidFill>
                <a:schemeClr val="dk1"/>
              </a:solidFill>
            </a:endParaRPr>
          </a:p>
          <a:p>
            <a:pPr marL="0" lvl="0" indent="0" algn="l" rtl="0">
              <a:spcBef>
                <a:spcPts val="0"/>
              </a:spcBef>
              <a:spcAft>
                <a:spcPts val="0"/>
              </a:spcAft>
              <a:buNone/>
            </a:pPr>
            <a:r>
              <a:rPr lang="en" sz="1000">
                <a:solidFill>
                  <a:schemeClr val="dk1"/>
                </a:solidFill>
              </a:rPr>
              <a:t>Software Engineering Departmen</a:t>
            </a:r>
            <a:r>
              <a:rPr lang="en" sz="1050">
                <a:solidFill>
                  <a:srgbClr val="222222"/>
                </a:solidFill>
                <a:highlight>
                  <a:srgbClr val="F8F8F8"/>
                </a:highlight>
                <a:latin typeface="Open Sans"/>
                <a:ea typeface="Open Sans"/>
                <a:cs typeface="Open Sans"/>
                <a:sym typeface="Open Sans"/>
              </a:rPr>
              <a:t>t</a:t>
            </a:r>
            <a:endParaRPr sz="1050">
              <a:solidFill>
                <a:srgbClr val="222222"/>
              </a:solidFill>
              <a:highlight>
                <a:srgbClr val="F8F8F8"/>
              </a:highlight>
              <a:latin typeface="Open Sans"/>
              <a:ea typeface="Open Sans"/>
              <a:cs typeface="Open Sans"/>
              <a:sym typeface="Open Sans"/>
            </a:endParaRPr>
          </a:p>
          <a:p>
            <a:pPr marL="0" lvl="0" indent="0" algn="l" rtl="0">
              <a:spcBef>
                <a:spcPts val="0"/>
              </a:spcBef>
              <a:spcAft>
                <a:spcPts val="0"/>
              </a:spcAft>
              <a:buNone/>
            </a:pPr>
            <a:r>
              <a:rPr lang="en" sz="1000">
                <a:solidFill>
                  <a:schemeClr val="dk1"/>
                </a:solidFill>
              </a:rPr>
              <a:t>College of Engineering and Architecture</a:t>
            </a:r>
            <a:endParaRPr sz="1000">
              <a:solidFill>
                <a:schemeClr val="dk1"/>
              </a:solidFill>
            </a:endParaRPr>
          </a:p>
          <a:p>
            <a:pPr marL="0" lvl="0" indent="0" algn="l" rtl="0">
              <a:spcBef>
                <a:spcPts val="0"/>
              </a:spcBef>
              <a:spcAft>
                <a:spcPts val="0"/>
              </a:spcAft>
              <a:buNone/>
            </a:pPr>
            <a:r>
              <a:rPr lang="en" sz="1000">
                <a:solidFill>
                  <a:schemeClr val="dk1"/>
                </a:solidFill>
              </a:rPr>
              <a:t>Al Yamamah University</a:t>
            </a:r>
            <a:endParaRPr sz="1000">
              <a:solidFill>
                <a:schemeClr val="dk1"/>
              </a:solidFill>
            </a:endParaRPr>
          </a:p>
        </p:txBody>
      </p:sp>
      <p:sp>
        <p:nvSpPr>
          <p:cNvPr id="59" name="Google Shape;59;p13"/>
          <p:cNvSpPr txBox="1"/>
          <p:nvPr/>
        </p:nvSpPr>
        <p:spPr>
          <a:xfrm>
            <a:off x="0" y="4820100"/>
            <a:ext cx="9144000" cy="3234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Instructor: Layla Albabtain													Spring 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744A3-3184-4433-999B-D45F731CF00B}"/>
              </a:ext>
            </a:extLst>
          </p:cNvPr>
          <p:cNvSpPr>
            <a:spLocks noGrp="1"/>
          </p:cNvSpPr>
          <p:nvPr>
            <p:ph type="title"/>
          </p:nvPr>
        </p:nvSpPr>
        <p:spPr/>
        <p:txBody>
          <a:bodyPr/>
          <a:lstStyle/>
          <a:p>
            <a:r>
              <a:rPr lang="en-US" dirty="0"/>
              <a:t>Hypertext</a:t>
            </a:r>
          </a:p>
        </p:txBody>
      </p:sp>
      <p:sp>
        <p:nvSpPr>
          <p:cNvPr id="3" name="Text Placeholder 2">
            <a:extLst>
              <a:ext uri="{FF2B5EF4-FFF2-40B4-BE49-F238E27FC236}">
                <a16:creationId xmlns:a16="http://schemas.microsoft.com/office/drawing/2014/main" id="{DE6C9879-C952-444C-BC14-1D1DEE35D7A2}"/>
              </a:ext>
            </a:extLst>
          </p:cNvPr>
          <p:cNvSpPr>
            <a:spLocks noGrp="1"/>
          </p:cNvSpPr>
          <p:nvPr>
            <p:ph type="body" idx="1"/>
          </p:nvPr>
        </p:nvSpPr>
        <p:spPr>
          <a:xfrm>
            <a:off x="311700" y="1152475"/>
            <a:ext cx="4988583" cy="3416400"/>
          </a:xfrm>
        </p:spPr>
        <p:txBody>
          <a:bodyPr/>
          <a:lstStyle/>
          <a:p>
            <a:r>
              <a:rPr lang="en-US" dirty="0"/>
              <a:t>Text with embedded links to text in other documents to allow </a:t>
            </a:r>
            <a:r>
              <a:rPr lang="en-US" b="1" dirty="0"/>
              <a:t>non sequential (non linear)</a:t>
            </a:r>
            <a:r>
              <a:rPr lang="en-US" dirty="0"/>
              <a:t> browsing of textual material.</a:t>
            </a:r>
          </a:p>
          <a:p>
            <a:r>
              <a:rPr lang="en-US" dirty="0"/>
              <a:t>It is used by the World Wide Web to share documents.</a:t>
            </a:r>
          </a:p>
        </p:txBody>
      </p:sp>
      <p:sp>
        <p:nvSpPr>
          <p:cNvPr id="4" name="Slide Number Placeholder 3">
            <a:extLst>
              <a:ext uri="{FF2B5EF4-FFF2-40B4-BE49-F238E27FC236}">
                <a16:creationId xmlns:a16="http://schemas.microsoft.com/office/drawing/2014/main" id="{A2A8B0EC-7D06-4846-A1E0-3CA7F19722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5" name="Google Shape;200;p31">
            <a:extLst>
              <a:ext uri="{FF2B5EF4-FFF2-40B4-BE49-F238E27FC236}">
                <a16:creationId xmlns:a16="http://schemas.microsoft.com/office/drawing/2014/main" id="{AD2F665D-E328-4A75-A7E9-8AF32F2409AB}"/>
              </a:ext>
            </a:extLst>
          </p:cNvPr>
          <p:cNvPicPr preferRelativeResize="0"/>
          <p:nvPr/>
        </p:nvPicPr>
        <p:blipFill>
          <a:blip r:embed="rId2">
            <a:alphaModFix/>
          </a:blip>
          <a:stretch>
            <a:fillRect/>
          </a:stretch>
        </p:blipFill>
        <p:spPr>
          <a:xfrm>
            <a:off x="5622608" y="1964765"/>
            <a:ext cx="3124200" cy="1466850"/>
          </a:xfrm>
          <a:prstGeom prst="rect">
            <a:avLst/>
          </a:prstGeom>
          <a:noFill/>
          <a:ln>
            <a:noFill/>
          </a:ln>
        </p:spPr>
      </p:pic>
    </p:spTree>
    <p:extLst>
      <p:ext uri="{BB962C8B-B14F-4D97-AF65-F5344CB8AC3E}">
        <p14:creationId xmlns:p14="http://schemas.microsoft.com/office/powerpoint/2010/main" val="3652140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World Wide Web (WWW)</a:t>
            </a:r>
            <a:endParaRPr/>
          </a:p>
        </p:txBody>
      </p:sp>
      <p:sp>
        <p:nvSpPr>
          <p:cNvPr id="190" name="Google Shape;190;p30"/>
          <p:cNvSpPr txBox="1">
            <a:spLocks noGrp="1"/>
          </p:cNvSpPr>
          <p:nvPr>
            <p:ph type="body" idx="1"/>
          </p:nvPr>
        </p:nvSpPr>
        <p:spPr>
          <a:xfrm>
            <a:off x="311700" y="1152475"/>
            <a:ext cx="58914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dirty="0"/>
              <a:t>CERN</a:t>
            </a:r>
            <a:r>
              <a:rPr lang="en" dirty="0"/>
              <a:t> (Conseil Européen pour la Recherche Nucléaire, or European Organization for Particle Physics) </a:t>
            </a:r>
            <a:r>
              <a:rPr lang="en" b="1" dirty="0"/>
              <a:t>proposed:</a:t>
            </a:r>
            <a:endParaRPr b="1" dirty="0"/>
          </a:p>
          <a:p>
            <a:pPr marL="914400" lvl="1" indent="-317500" algn="l" rtl="0">
              <a:spcBef>
                <a:spcPts val="0"/>
              </a:spcBef>
              <a:spcAft>
                <a:spcPts val="0"/>
              </a:spcAft>
              <a:buSzPts val="1400"/>
              <a:buChar char="○"/>
            </a:pPr>
            <a:r>
              <a:rPr lang="en" b="1" dirty="0"/>
              <a:t>A new protocol for the Internet</a:t>
            </a:r>
            <a:r>
              <a:rPr lang="en" dirty="0"/>
              <a:t> (</a:t>
            </a:r>
            <a:r>
              <a:rPr lang="en" b="1" dirty="0"/>
              <a:t>HTTP</a:t>
            </a:r>
            <a:r>
              <a:rPr lang="en" dirty="0"/>
              <a:t>)</a:t>
            </a:r>
            <a:endParaRPr dirty="0"/>
          </a:p>
          <a:p>
            <a:pPr marL="914400" lvl="1" indent="-317500" algn="l" rtl="0">
              <a:spcBef>
                <a:spcPts val="0"/>
              </a:spcBef>
              <a:spcAft>
                <a:spcPts val="0"/>
              </a:spcAft>
              <a:buSzPts val="1400"/>
              <a:buChar char="○"/>
            </a:pPr>
            <a:r>
              <a:rPr lang="en" b="1" dirty="0"/>
              <a:t>A system of document access</a:t>
            </a:r>
            <a:r>
              <a:rPr lang="en" dirty="0"/>
              <a:t> to use it (</a:t>
            </a:r>
            <a:r>
              <a:rPr lang="en" b="1" dirty="0"/>
              <a:t>WWW</a:t>
            </a:r>
            <a:r>
              <a:rPr lang="en" dirty="0"/>
              <a:t>).</a:t>
            </a:r>
            <a:endParaRPr dirty="0"/>
          </a:p>
          <a:p>
            <a:pPr marL="457200" lvl="0" indent="-342900" algn="l" rtl="0">
              <a:spcBef>
                <a:spcPts val="0"/>
              </a:spcBef>
              <a:spcAft>
                <a:spcPts val="0"/>
              </a:spcAft>
              <a:buSzPts val="1800"/>
              <a:buChar char="●"/>
            </a:pPr>
            <a:r>
              <a:rPr lang="en" dirty="0"/>
              <a:t>The goal was: </a:t>
            </a:r>
            <a:endParaRPr dirty="0"/>
          </a:p>
          <a:p>
            <a:pPr marL="914400" lvl="1" indent="-317500" algn="l" rtl="0">
              <a:spcBef>
                <a:spcPts val="0"/>
              </a:spcBef>
              <a:spcAft>
                <a:spcPts val="0"/>
              </a:spcAft>
              <a:buSzPts val="1400"/>
              <a:buChar char="○"/>
            </a:pPr>
            <a:r>
              <a:rPr lang="en" dirty="0"/>
              <a:t>To allow scientists around the world to use the Internet to exchange documents describing their work</a:t>
            </a:r>
            <a:endParaRPr dirty="0"/>
          </a:p>
        </p:txBody>
      </p:sp>
      <p:sp>
        <p:nvSpPr>
          <p:cNvPr id="191" name="Google Shape;191;p30"/>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92" name="Google Shape;192;p30"/>
          <p:cNvPicPr preferRelativeResize="0"/>
          <p:nvPr/>
        </p:nvPicPr>
        <p:blipFill rotWithShape="1">
          <a:blip r:embed="rId3">
            <a:alphaModFix/>
          </a:blip>
          <a:srcRect l="27839" t="17881" r="28945" b="17752"/>
          <a:stretch/>
        </p:blipFill>
        <p:spPr>
          <a:xfrm>
            <a:off x="7021500" y="1849350"/>
            <a:ext cx="1810800" cy="1797975"/>
          </a:xfrm>
          <a:prstGeom prst="rect">
            <a:avLst/>
          </a:prstGeom>
          <a:noFill/>
          <a:ln>
            <a:noFill/>
          </a:ln>
        </p:spPr>
      </p:pic>
      <p:sp>
        <p:nvSpPr>
          <p:cNvPr id="2" name="TextBox 1">
            <a:extLst>
              <a:ext uri="{FF2B5EF4-FFF2-40B4-BE49-F238E27FC236}">
                <a16:creationId xmlns:a16="http://schemas.microsoft.com/office/drawing/2014/main" id="{1EA7E73A-EECA-4F01-A126-63AD822A7D6D}"/>
              </a:ext>
            </a:extLst>
          </p:cNvPr>
          <p:cNvSpPr txBox="1"/>
          <p:nvPr/>
        </p:nvSpPr>
        <p:spPr>
          <a:xfrm>
            <a:off x="163609" y="4886724"/>
            <a:ext cx="255198" cy="307777"/>
          </a:xfrm>
          <a:prstGeom prst="rect">
            <a:avLst/>
          </a:prstGeom>
          <a:noFill/>
        </p:spPr>
        <p:txBody>
          <a:bodyPr wrap="none" rtlCol="0">
            <a:spAutoFit/>
          </a:bodyPr>
          <a:lstStyle/>
          <a:p>
            <a:r>
              <a:rPr lang="en-US" dirty="0"/>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World Wide Web (WWW)</a:t>
            </a:r>
            <a:endParaRPr/>
          </a:p>
        </p:txBody>
      </p:sp>
      <p:sp>
        <p:nvSpPr>
          <p:cNvPr id="198" name="Google Shape;198;p31"/>
          <p:cNvSpPr txBox="1">
            <a:spLocks noGrp="1"/>
          </p:cNvSpPr>
          <p:nvPr>
            <p:ph type="body" idx="1"/>
          </p:nvPr>
        </p:nvSpPr>
        <p:spPr>
          <a:xfrm>
            <a:off x="311700" y="1152475"/>
            <a:ext cx="51978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The proposed new system was designed to: </a:t>
            </a:r>
            <a:endParaRPr dirty="0"/>
          </a:p>
          <a:p>
            <a:pPr marL="914400" lvl="1" indent="-317500" algn="l" rtl="0">
              <a:spcBef>
                <a:spcPts val="0"/>
              </a:spcBef>
              <a:spcAft>
                <a:spcPts val="0"/>
              </a:spcAft>
              <a:buSzPts val="1400"/>
              <a:buChar char="○"/>
            </a:pPr>
            <a:r>
              <a:rPr lang="en" dirty="0"/>
              <a:t>Allow a </a:t>
            </a:r>
            <a:r>
              <a:rPr lang="en" b="1" dirty="0"/>
              <a:t>user anywhere</a:t>
            </a:r>
            <a:r>
              <a:rPr lang="en" dirty="0"/>
              <a:t> on the Internet to</a:t>
            </a:r>
            <a:r>
              <a:rPr lang="en" b="1" dirty="0"/>
              <a:t> search</a:t>
            </a:r>
            <a:r>
              <a:rPr lang="en" dirty="0"/>
              <a:t> for and</a:t>
            </a:r>
            <a:r>
              <a:rPr lang="en" b="1" dirty="0"/>
              <a:t> retrieve documen</a:t>
            </a:r>
            <a:r>
              <a:rPr lang="en" dirty="0"/>
              <a:t>ts (web pages) from databases on any number of different </a:t>
            </a:r>
            <a:r>
              <a:rPr lang="en" b="1" dirty="0"/>
              <a:t>document-serving computers</a:t>
            </a:r>
            <a:r>
              <a:rPr lang="en" dirty="0"/>
              <a:t> connected to the Internet.</a:t>
            </a:r>
            <a:endParaRPr dirty="0"/>
          </a:p>
          <a:p>
            <a:pPr marL="457200" lvl="0" indent="-342900" algn="l" rtl="0">
              <a:spcBef>
                <a:spcPts val="0"/>
              </a:spcBef>
              <a:spcAft>
                <a:spcPts val="0"/>
              </a:spcAft>
              <a:buSzPts val="1800"/>
              <a:buChar char="●"/>
            </a:pPr>
            <a:r>
              <a:rPr lang="en" dirty="0"/>
              <a:t>For the form of its documents, the system used </a:t>
            </a:r>
            <a:r>
              <a:rPr lang="en" b="1" dirty="0"/>
              <a:t>hypertext.</a:t>
            </a:r>
            <a:r>
              <a:rPr lang="en" dirty="0"/>
              <a:t> </a:t>
            </a:r>
            <a:endParaRPr dirty="0"/>
          </a:p>
          <a:p>
            <a:pPr marL="457200" lvl="0" indent="-317500" algn="l" rtl="0">
              <a:spcBef>
                <a:spcPts val="0"/>
              </a:spcBef>
              <a:spcAft>
                <a:spcPts val="0"/>
              </a:spcAft>
              <a:buSzPts val="1400"/>
              <a:buChar char="●"/>
            </a:pPr>
            <a:r>
              <a:rPr lang="en" sz="1400" b="1" dirty="0"/>
              <a:t>Note</a:t>
            </a:r>
            <a:r>
              <a:rPr lang="en" sz="1400" dirty="0"/>
              <a:t>: From here on, we will refer to the World Wide Web simply as “</a:t>
            </a:r>
            <a:r>
              <a:rPr lang="en" sz="1400" i="1" dirty="0"/>
              <a:t>the Web</a:t>
            </a:r>
            <a:r>
              <a:rPr lang="en" sz="1400" dirty="0"/>
              <a:t>.” or </a:t>
            </a:r>
            <a:r>
              <a:rPr lang="en" sz="1400" i="1" dirty="0"/>
              <a:t>pages</a:t>
            </a:r>
            <a:r>
              <a:rPr lang="en" sz="1400" dirty="0"/>
              <a:t>, </a:t>
            </a:r>
            <a:r>
              <a:rPr lang="en" sz="1400" i="1" dirty="0"/>
              <a:t>documents</a:t>
            </a:r>
            <a:r>
              <a:rPr lang="en" sz="1400" dirty="0"/>
              <a:t>, and </a:t>
            </a:r>
            <a:r>
              <a:rPr lang="en" sz="1400" i="1" dirty="0"/>
              <a:t>resources</a:t>
            </a:r>
            <a:r>
              <a:rPr lang="en" sz="1400" dirty="0"/>
              <a:t>.</a:t>
            </a:r>
            <a:endParaRPr sz="1400" dirty="0"/>
          </a:p>
        </p:txBody>
      </p:sp>
      <p:sp>
        <p:nvSpPr>
          <p:cNvPr id="199" name="Google Shape;199;p31"/>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200" name="Google Shape;200;p31"/>
          <p:cNvPicPr preferRelativeResize="0"/>
          <p:nvPr/>
        </p:nvPicPr>
        <p:blipFill>
          <a:blip r:embed="rId3">
            <a:alphaModFix/>
          </a:blip>
          <a:stretch>
            <a:fillRect/>
          </a:stretch>
        </p:blipFill>
        <p:spPr>
          <a:xfrm>
            <a:off x="5708100" y="2183250"/>
            <a:ext cx="3124200" cy="1466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Web and Documents/Pages</a:t>
            </a:r>
            <a:endParaRPr/>
          </a:p>
        </p:txBody>
      </p:sp>
      <p:sp>
        <p:nvSpPr>
          <p:cNvPr id="206" name="Google Shape;206;p32"/>
          <p:cNvSpPr txBox="1">
            <a:spLocks noGrp="1"/>
          </p:cNvSpPr>
          <p:nvPr>
            <p:ph type="body" idx="1"/>
          </p:nvPr>
        </p:nvSpPr>
        <p:spPr>
          <a:xfrm>
            <a:off x="311699" y="1152475"/>
            <a:ext cx="6299493"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700" dirty="0"/>
              <a:t>Documents are sometimes just </a:t>
            </a:r>
            <a:r>
              <a:rPr lang="en" sz="1700" b="1" dirty="0"/>
              <a:t>text</a:t>
            </a:r>
            <a:r>
              <a:rPr lang="en" sz="1700" dirty="0"/>
              <a:t>, usually with embedded links to other documents.</a:t>
            </a:r>
            <a:endParaRPr sz="1700" dirty="0"/>
          </a:p>
          <a:p>
            <a:pPr marL="457200" lvl="0" indent="-342900" algn="l" rtl="0">
              <a:spcBef>
                <a:spcPts val="0"/>
              </a:spcBef>
              <a:spcAft>
                <a:spcPts val="0"/>
              </a:spcAft>
              <a:buSzPts val="1800"/>
              <a:buChar char="●"/>
            </a:pPr>
            <a:r>
              <a:rPr lang="en" sz="1700" dirty="0"/>
              <a:t>They often also include images, sound recordings, or other kinds of media. </a:t>
            </a:r>
            <a:endParaRPr sz="1700" dirty="0"/>
          </a:p>
          <a:p>
            <a:pPr marL="457200" lvl="0" indent="-342900" algn="l" rtl="0">
              <a:spcBef>
                <a:spcPts val="0"/>
              </a:spcBef>
              <a:spcAft>
                <a:spcPts val="0"/>
              </a:spcAft>
              <a:buSzPts val="1800"/>
              <a:buChar char="●"/>
            </a:pPr>
            <a:r>
              <a:rPr lang="en" sz="1700" dirty="0"/>
              <a:t>When a document contains non textual information, it is called </a:t>
            </a:r>
            <a:r>
              <a:rPr lang="en" sz="1700" b="1" i="1" dirty="0"/>
              <a:t>hypermedia</a:t>
            </a:r>
            <a:r>
              <a:rPr lang="en" sz="1700" dirty="0"/>
              <a:t>.</a:t>
            </a:r>
            <a:endParaRPr sz="1700" dirty="0"/>
          </a:p>
          <a:p>
            <a:pPr marL="914400" lvl="1" indent="-317500" algn="l" rtl="0">
              <a:spcBef>
                <a:spcPts val="0"/>
              </a:spcBef>
              <a:spcAft>
                <a:spcPts val="0"/>
              </a:spcAft>
              <a:buSzPts val="1400"/>
              <a:buChar char="○"/>
            </a:pPr>
            <a:r>
              <a:rPr lang="en" dirty="0"/>
              <a:t>Examples of non textual?</a:t>
            </a:r>
            <a:endParaRPr dirty="0"/>
          </a:p>
          <a:p>
            <a:pPr marL="1371600" lvl="2" indent="-317500" algn="l" rtl="0">
              <a:spcBef>
                <a:spcPts val="0"/>
              </a:spcBef>
              <a:spcAft>
                <a:spcPts val="0"/>
              </a:spcAft>
              <a:buSzPts val="1400"/>
              <a:buChar char="■"/>
            </a:pPr>
            <a:r>
              <a:rPr lang="en" dirty="0"/>
              <a:t>Sound/Music.</a:t>
            </a:r>
            <a:endParaRPr dirty="0"/>
          </a:p>
          <a:p>
            <a:pPr marL="1371600" lvl="2" indent="-317500" algn="l" rtl="0">
              <a:spcBef>
                <a:spcPts val="0"/>
              </a:spcBef>
              <a:spcAft>
                <a:spcPts val="0"/>
              </a:spcAft>
              <a:buSzPts val="1400"/>
              <a:buChar char="■"/>
            </a:pPr>
            <a:r>
              <a:rPr lang="en" dirty="0"/>
              <a:t>Images/Animation./Videos.</a:t>
            </a:r>
            <a:endParaRPr dirty="0"/>
          </a:p>
          <a:p>
            <a:pPr marL="457200" lvl="0" indent="-342900" algn="l" rtl="0">
              <a:spcBef>
                <a:spcPts val="0"/>
              </a:spcBef>
              <a:spcAft>
                <a:spcPts val="0"/>
              </a:spcAft>
              <a:buSzPts val="1800"/>
              <a:buChar char="●"/>
            </a:pPr>
            <a:r>
              <a:rPr lang="en" sz="1700" dirty="0"/>
              <a:t>The Web is a vast collection of </a:t>
            </a:r>
            <a:r>
              <a:rPr lang="en" sz="1700" b="1" dirty="0"/>
              <a:t>documents</a:t>
            </a:r>
            <a:r>
              <a:rPr lang="en" sz="1700" dirty="0"/>
              <a:t>, some of which are </a:t>
            </a:r>
            <a:r>
              <a:rPr lang="en" sz="1700" b="1" dirty="0"/>
              <a:t>connected by links</a:t>
            </a:r>
            <a:r>
              <a:rPr lang="en" sz="1700" dirty="0"/>
              <a:t>.</a:t>
            </a:r>
            <a:endParaRPr sz="1700" dirty="0"/>
          </a:p>
          <a:p>
            <a:pPr marL="457200" lvl="0" indent="-342900" algn="l" rtl="0">
              <a:spcBef>
                <a:spcPts val="0"/>
              </a:spcBef>
              <a:spcAft>
                <a:spcPts val="0"/>
              </a:spcAft>
              <a:buSzPts val="1800"/>
              <a:buChar char="●"/>
            </a:pPr>
            <a:r>
              <a:rPr lang="en" sz="1700" dirty="0"/>
              <a:t>These documents are accessed by </a:t>
            </a:r>
            <a:r>
              <a:rPr lang="en" sz="1700" b="1" dirty="0"/>
              <a:t>Web browsers</a:t>
            </a:r>
            <a:r>
              <a:rPr lang="en" sz="1700" dirty="0"/>
              <a:t>.</a:t>
            </a:r>
            <a:endParaRPr sz="1700" dirty="0"/>
          </a:p>
        </p:txBody>
      </p:sp>
      <p:sp>
        <p:nvSpPr>
          <p:cNvPr id="207" name="Google Shape;207;p32"/>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208" name="Google Shape;208;p32"/>
          <p:cNvPicPr preferRelativeResize="0"/>
          <p:nvPr/>
        </p:nvPicPr>
        <p:blipFill rotWithShape="1">
          <a:blip r:embed="rId3">
            <a:alphaModFix/>
          </a:blip>
          <a:srcRect l="11261" r="10257"/>
          <a:stretch/>
        </p:blipFill>
        <p:spPr>
          <a:xfrm>
            <a:off x="6845862" y="1291501"/>
            <a:ext cx="1986438" cy="253103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Hypertext Transfer Protocol (HTTP)</a:t>
            </a:r>
            <a:endParaRPr/>
          </a:p>
        </p:txBody>
      </p:sp>
      <p:sp>
        <p:nvSpPr>
          <p:cNvPr id="294" name="Google Shape;294;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All Web communications transactions use the same protocol:</a:t>
            </a:r>
            <a:endParaRPr dirty="0"/>
          </a:p>
          <a:p>
            <a:pPr marL="914400" lvl="1" indent="-317500" algn="l" rtl="0">
              <a:spcBef>
                <a:spcPts val="0"/>
              </a:spcBef>
              <a:spcAft>
                <a:spcPts val="0"/>
              </a:spcAft>
              <a:buSzPts val="1400"/>
              <a:buChar char="○"/>
            </a:pPr>
            <a:r>
              <a:rPr lang="en" dirty="0"/>
              <a:t>The </a:t>
            </a:r>
            <a:r>
              <a:rPr lang="en" b="1" dirty="0"/>
              <a:t>Hypertext Transfer Protocol (HTTP)</a:t>
            </a:r>
            <a:endParaRPr b="1" dirty="0"/>
          </a:p>
          <a:p>
            <a:pPr marL="457200" lvl="0" indent="-342900" algn="l" rtl="0">
              <a:spcBef>
                <a:spcPts val="0"/>
              </a:spcBef>
              <a:spcAft>
                <a:spcPts val="0"/>
              </a:spcAft>
              <a:buSzPts val="1800"/>
              <a:buChar char="●"/>
            </a:pPr>
            <a:r>
              <a:rPr lang="en" dirty="0"/>
              <a:t>HTTP consists of two phases:</a:t>
            </a:r>
            <a:endParaRPr dirty="0"/>
          </a:p>
          <a:p>
            <a:pPr marL="914400" lvl="1" indent="-317500" algn="l" rtl="0">
              <a:spcBef>
                <a:spcPts val="0"/>
              </a:spcBef>
              <a:spcAft>
                <a:spcPts val="0"/>
              </a:spcAft>
              <a:buSzPts val="1400"/>
              <a:buChar char="○"/>
            </a:pPr>
            <a:r>
              <a:rPr lang="en" dirty="0"/>
              <a:t>The request</a:t>
            </a:r>
            <a:endParaRPr dirty="0"/>
          </a:p>
          <a:p>
            <a:pPr marL="914400" lvl="1" indent="-317500" algn="l" rtl="0">
              <a:spcBef>
                <a:spcPts val="0"/>
              </a:spcBef>
              <a:spcAft>
                <a:spcPts val="0"/>
              </a:spcAft>
              <a:buSzPts val="1400"/>
              <a:buChar char="○"/>
            </a:pPr>
            <a:r>
              <a:rPr lang="en" dirty="0"/>
              <a:t>The response.</a:t>
            </a:r>
            <a:endParaRPr dirty="0"/>
          </a:p>
          <a:p>
            <a:pPr marL="457200" lvl="0" indent="-342900" algn="l" rtl="0">
              <a:spcBef>
                <a:spcPts val="0"/>
              </a:spcBef>
              <a:spcAft>
                <a:spcPts val="0"/>
              </a:spcAft>
              <a:buSzPts val="1800"/>
              <a:buChar char="●"/>
            </a:pPr>
            <a:r>
              <a:rPr lang="en" dirty="0"/>
              <a:t>Each HTTP communication (request or response) between a browser and a Web server consists of two parts: a header and a body. </a:t>
            </a:r>
            <a:endParaRPr dirty="0"/>
          </a:p>
          <a:p>
            <a:pPr marL="914400" lvl="1" indent="-317500" algn="l" rtl="0">
              <a:spcBef>
                <a:spcPts val="0"/>
              </a:spcBef>
              <a:spcAft>
                <a:spcPts val="0"/>
              </a:spcAft>
              <a:buSzPts val="1400"/>
              <a:buChar char="○"/>
            </a:pPr>
            <a:r>
              <a:rPr lang="en" dirty="0"/>
              <a:t>The </a:t>
            </a:r>
            <a:r>
              <a:rPr lang="en" b="1" dirty="0"/>
              <a:t>header</a:t>
            </a:r>
            <a:r>
              <a:rPr lang="en" dirty="0"/>
              <a:t> contains information about the communication.</a:t>
            </a:r>
            <a:endParaRPr dirty="0"/>
          </a:p>
          <a:p>
            <a:pPr marL="914400" lvl="1" indent="-317500" algn="l" rtl="0">
              <a:spcBef>
                <a:spcPts val="0"/>
              </a:spcBef>
              <a:spcAft>
                <a:spcPts val="0"/>
              </a:spcAft>
              <a:buSzPts val="1400"/>
              <a:buChar char="○"/>
            </a:pPr>
            <a:r>
              <a:rPr lang="en" dirty="0"/>
              <a:t>The</a:t>
            </a:r>
            <a:r>
              <a:rPr lang="en" b="1" dirty="0"/>
              <a:t> body</a:t>
            </a:r>
            <a:r>
              <a:rPr lang="en" dirty="0"/>
              <a:t> contains the data of the communication if there is any.</a:t>
            </a:r>
          </a:p>
          <a:p>
            <a:pPr marL="596900" lvl="1" indent="0" algn="l" rtl="0">
              <a:spcBef>
                <a:spcPts val="0"/>
              </a:spcBef>
              <a:spcAft>
                <a:spcPts val="0"/>
              </a:spcAft>
              <a:buSzPts val="1400"/>
              <a:buNone/>
            </a:pPr>
            <a:r>
              <a:rPr lang="en" b="1" dirty="0"/>
              <a:t>Note:</a:t>
            </a:r>
            <a:r>
              <a:rPr lang="en" dirty="0"/>
              <a:t> for more on HTTP Request, check t</a:t>
            </a:r>
            <a:r>
              <a:rPr lang="en-US" dirty="0"/>
              <a:t>hi</a:t>
            </a:r>
            <a:r>
              <a:rPr lang="en" dirty="0"/>
              <a:t>s</a:t>
            </a:r>
            <a:r>
              <a:rPr lang="en" dirty="0">
                <a:hlinkClick r:id="rId3"/>
              </a:rPr>
              <a:t> link</a:t>
            </a:r>
            <a:r>
              <a:rPr lang="en" dirty="0"/>
              <a:t>.</a:t>
            </a:r>
            <a:endParaRPr dirty="0"/>
          </a:p>
        </p:txBody>
      </p:sp>
      <p:sp>
        <p:nvSpPr>
          <p:cNvPr id="295" name="Google Shape;295;p44"/>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2A83-F730-47B5-9F8B-3F9B159F4370}"/>
              </a:ext>
            </a:extLst>
          </p:cNvPr>
          <p:cNvSpPr>
            <a:spLocks noGrp="1"/>
          </p:cNvSpPr>
          <p:nvPr>
            <p:ph type="title"/>
          </p:nvPr>
        </p:nvSpPr>
        <p:spPr/>
        <p:txBody>
          <a:bodyPr/>
          <a:lstStyle/>
          <a:p>
            <a:r>
              <a:rPr lang="en-US" dirty="0"/>
              <a:t>HTTP Request</a:t>
            </a:r>
          </a:p>
        </p:txBody>
      </p:sp>
      <p:sp>
        <p:nvSpPr>
          <p:cNvPr id="4" name="Slide Number Placeholder 3">
            <a:extLst>
              <a:ext uri="{FF2B5EF4-FFF2-40B4-BE49-F238E27FC236}">
                <a16:creationId xmlns:a16="http://schemas.microsoft.com/office/drawing/2014/main" id="{91469C51-7089-4187-A552-4F263812B6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6" name="Picture 5" descr="Diagram&#10;&#10;Description automatically generated">
            <a:extLst>
              <a:ext uri="{FF2B5EF4-FFF2-40B4-BE49-F238E27FC236}">
                <a16:creationId xmlns:a16="http://schemas.microsoft.com/office/drawing/2014/main" id="{D22AA2A5-4A68-4DFC-BA70-AA2573CB90AA}"/>
              </a:ext>
            </a:extLst>
          </p:cNvPr>
          <p:cNvPicPr>
            <a:picLocks noChangeAspect="1"/>
          </p:cNvPicPr>
          <p:nvPr/>
        </p:nvPicPr>
        <p:blipFill rotWithShape="1">
          <a:blip r:embed="rId2"/>
          <a:srcRect l="2742" t="8933" r="4075" b="10460"/>
          <a:stretch/>
        </p:blipFill>
        <p:spPr>
          <a:xfrm>
            <a:off x="416691" y="1249711"/>
            <a:ext cx="8310618" cy="3188617"/>
          </a:xfrm>
          <a:prstGeom prst="rect">
            <a:avLst/>
          </a:prstGeom>
        </p:spPr>
      </p:pic>
      <p:sp>
        <p:nvSpPr>
          <p:cNvPr id="7" name="TextBox 6">
            <a:extLst>
              <a:ext uri="{FF2B5EF4-FFF2-40B4-BE49-F238E27FC236}">
                <a16:creationId xmlns:a16="http://schemas.microsoft.com/office/drawing/2014/main" id="{2F62B2D2-B155-4581-A7B8-6EEEE33EBB94}"/>
              </a:ext>
            </a:extLst>
          </p:cNvPr>
          <p:cNvSpPr txBox="1"/>
          <p:nvPr/>
        </p:nvSpPr>
        <p:spPr>
          <a:xfrm>
            <a:off x="163609" y="4886724"/>
            <a:ext cx="255198" cy="307777"/>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613494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FB00C-CEBF-4B3B-B3BC-4664F544E95F}"/>
              </a:ext>
            </a:extLst>
          </p:cNvPr>
          <p:cNvSpPr>
            <a:spLocks noGrp="1"/>
          </p:cNvSpPr>
          <p:nvPr>
            <p:ph type="title"/>
          </p:nvPr>
        </p:nvSpPr>
        <p:spPr/>
        <p:txBody>
          <a:bodyPr/>
          <a:lstStyle/>
          <a:p>
            <a:r>
              <a:rPr lang="en-US" dirty="0"/>
              <a:t>HTTP Response</a:t>
            </a:r>
          </a:p>
        </p:txBody>
      </p:sp>
      <p:sp>
        <p:nvSpPr>
          <p:cNvPr id="4" name="Slide Number Placeholder 3">
            <a:extLst>
              <a:ext uri="{FF2B5EF4-FFF2-40B4-BE49-F238E27FC236}">
                <a16:creationId xmlns:a16="http://schemas.microsoft.com/office/drawing/2014/main" id="{289C0EDD-45AE-4EBC-B836-34390CD743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6" name="Picture 5" descr="Diagram&#10;&#10;Description automatically generated">
            <a:extLst>
              <a:ext uri="{FF2B5EF4-FFF2-40B4-BE49-F238E27FC236}">
                <a16:creationId xmlns:a16="http://schemas.microsoft.com/office/drawing/2014/main" id="{3957C0A4-5E3E-402C-BCA4-4DAB6156082E}"/>
              </a:ext>
            </a:extLst>
          </p:cNvPr>
          <p:cNvPicPr>
            <a:picLocks noChangeAspect="1"/>
          </p:cNvPicPr>
          <p:nvPr/>
        </p:nvPicPr>
        <p:blipFill rotWithShape="1">
          <a:blip r:embed="rId2"/>
          <a:srcRect l="1369" t="10186" r="1816" b="7284"/>
          <a:stretch/>
        </p:blipFill>
        <p:spPr>
          <a:xfrm>
            <a:off x="454488" y="1243176"/>
            <a:ext cx="8235023" cy="3304548"/>
          </a:xfrm>
          <a:prstGeom prst="rect">
            <a:avLst/>
          </a:prstGeom>
        </p:spPr>
      </p:pic>
      <p:sp>
        <p:nvSpPr>
          <p:cNvPr id="7" name="TextBox 6">
            <a:extLst>
              <a:ext uri="{FF2B5EF4-FFF2-40B4-BE49-F238E27FC236}">
                <a16:creationId xmlns:a16="http://schemas.microsoft.com/office/drawing/2014/main" id="{080416A3-AE3F-445F-883F-880CF5288900}"/>
              </a:ext>
            </a:extLst>
          </p:cNvPr>
          <p:cNvSpPr txBox="1"/>
          <p:nvPr/>
        </p:nvSpPr>
        <p:spPr>
          <a:xfrm>
            <a:off x="163609" y="4886724"/>
            <a:ext cx="255198" cy="307777"/>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535460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TCP/IP Protocol</a:t>
            </a:r>
            <a:endParaRPr/>
          </a:p>
        </p:txBody>
      </p:sp>
      <p:sp>
        <p:nvSpPr>
          <p:cNvPr id="121" name="Google Shape;121;p21"/>
          <p:cNvSpPr txBox="1">
            <a:spLocks noGrp="1"/>
          </p:cNvSpPr>
          <p:nvPr>
            <p:ph type="body" idx="1"/>
          </p:nvPr>
        </p:nvSpPr>
        <p:spPr>
          <a:xfrm>
            <a:off x="311700" y="1152475"/>
            <a:ext cx="43887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Higher level protocols runs on top of TCP/IP.</a:t>
            </a:r>
            <a:endParaRPr/>
          </a:p>
          <a:p>
            <a:pPr marL="457200" lvl="0" indent="-342900" algn="l" rtl="0">
              <a:spcBef>
                <a:spcPts val="0"/>
              </a:spcBef>
              <a:spcAft>
                <a:spcPts val="0"/>
              </a:spcAft>
              <a:buSzPts val="1800"/>
              <a:buChar char="●"/>
            </a:pPr>
            <a:r>
              <a:rPr lang="en"/>
              <a:t>TCP/IP can be used directly to allow a program on one computer to communicate with a program on another computer via the Internet.</a:t>
            </a:r>
            <a:endParaRPr/>
          </a:p>
          <a:p>
            <a:pPr marL="457200" lvl="0" indent="-342900" algn="l" rtl="0">
              <a:spcBef>
                <a:spcPts val="0"/>
              </a:spcBef>
              <a:spcAft>
                <a:spcPts val="0"/>
              </a:spcAft>
              <a:buSzPts val="1800"/>
              <a:buChar char="●"/>
            </a:pPr>
            <a:r>
              <a:rPr lang="en"/>
              <a:t>TCP/IP provides the low-level interface that allows most computers (and other devices) </a:t>
            </a:r>
            <a:r>
              <a:rPr lang="en" b="1"/>
              <a:t>connected to the Internet to appear exactly the same</a:t>
            </a:r>
            <a:r>
              <a:rPr lang="en"/>
              <a:t>.</a:t>
            </a:r>
            <a:endParaRPr/>
          </a:p>
          <a:p>
            <a:pPr marL="0" lvl="0" indent="0" algn="l" rtl="0">
              <a:spcBef>
                <a:spcPts val="1600"/>
              </a:spcBef>
              <a:spcAft>
                <a:spcPts val="1600"/>
              </a:spcAft>
              <a:buNone/>
            </a:pPr>
            <a:endParaRPr/>
          </a:p>
        </p:txBody>
      </p:sp>
      <p:sp>
        <p:nvSpPr>
          <p:cNvPr id="122" name="Google Shape;122;p21"/>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123" name="Google Shape;123;p21"/>
          <p:cNvPicPr preferRelativeResize="0"/>
          <p:nvPr/>
        </p:nvPicPr>
        <p:blipFill>
          <a:blip r:embed="rId3">
            <a:alphaModFix/>
          </a:blip>
          <a:stretch>
            <a:fillRect/>
          </a:stretch>
        </p:blipFill>
        <p:spPr>
          <a:xfrm>
            <a:off x="4956225" y="1352413"/>
            <a:ext cx="3876075" cy="2438675"/>
          </a:xfrm>
          <a:prstGeom prst="rect">
            <a:avLst/>
          </a:prstGeom>
          <a:noFill/>
          <a:ln>
            <a:noFill/>
          </a:ln>
        </p:spPr>
      </p:pic>
      <p:sp>
        <p:nvSpPr>
          <p:cNvPr id="6" name="TextBox 5">
            <a:extLst>
              <a:ext uri="{FF2B5EF4-FFF2-40B4-BE49-F238E27FC236}">
                <a16:creationId xmlns:a16="http://schemas.microsoft.com/office/drawing/2014/main" id="{390DB1F1-ECB5-4C4E-BBE8-2554CAEF53B0}"/>
              </a:ext>
            </a:extLst>
          </p:cNvPr>
          <p:cNvSpPr txBox="1"/>
          <p:nvPr/>
        </p:nvSpPr>
        <p:spPr>
          <a:xfrm>
            <a:off x="163609" y="4886724"/>
            <a:ext cx="255198" cy="307777"/>
          </a:xfrm>
          <a:prstGeom prst="rect">
            <a:avLst/>
          </a:prstGeom>
          <a:noFill/>
        </p:spPr>
        <p:txBody>
          <a:bodyPr wrap="none" rtlCol="0">
            <a:spAutoFit/>
          </a:bodyPr>
          <a:lstStyle/>
          <a:p>
            <a:r>
              <a:rPr lang="en-US" dirty="0"/>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IP</a:t>
            </a:r>
            <a:endParaRPr dirty="0"/>
          </a:p>
        </p:txBody>
      </p:sp>
      <p:sp>
        <p:nvSpPr>
          <p:cNvPr id="129" name="Google Shape;129;p22"/>
          <p:cNvSpPr txBox="1">
            <a:spLocks noGrp="1"/>
          </p:cNvSpPr>
          <p:nvPr>
            <p:ph type="body" idx="1"/>
          </p:nvPr>
        </p:nvSpPr>
        <p:spPr>
          <a:xfrm>
            <a:off x="311700" y="1152475"/>
            <a:ext cx="61995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All devices connected to the Internet must be uniquely identifiable.</a:t>
            </a:r>
            <a:endParaRPr dirty="0"/>
          </a:p>
          <a:p>
            <a:pPr marL="914400" lvl="1" indent="-317500" algn="l" rtl="0">
              <a:spcBef>
                <a:spcPts val="0"/>
              </a:spcBef>
              <a:spcAft>
                <a:spcPts val="0"/>
              </a:spcAft>
              <a:buSzPts val="1400"/>
              <a:buChar char="○"/>
            </a:pPr>
            <a:r>
              <a:rPr lang="en" dirty="0"/>
              <a:t>Is this correct or not?! Why?!</a:t>
            </a:r>
            <a:endParaRPr dirty="0"/>
          </a:p>
          <a:p>
            <a:pPr marL="914400" lvl="1" indent="-317500" algn="l" rtl="0">
              <a:spcBef>
                <a:spcPts val="0"/>
              </a:spcBef>
              <a:spcAft>
                <a:spcPts val="0"/>
              </a:spcAft>
              <a:buSzPts val="1400"/>
              <a:buChar char="○"/>
            </a:pPr>
            <a:endParaRPr dirty="0"/>
          </a:p>
          <a:p>
            <a:pPr marL="914400" lvl="0" indent="0" algn="l" rtl="0">
              <a:spcBef>
                <a:spcPts val="1600"/>
              </a:spcBef>
              <a:spcAft>
                <a:spcPts val="0"/>
              </a:spcAft>
              <a:buNone/>
            </a:pPr>
            <a:endParaRPr dirty="0"/>
          </a:p>
          <a:p>
            <a:pPr marL="457200" lvl="0" indent="-342900" algn="l" rtl="0">
              <a:spcBef>
                <a:spcPts val="0"/>
              </a:spcBef>
              <a:spcAft>
                <a:spcPts val="0"/>
              </a:spcAft>
              <a:buSzPts val="1800"/>
              <a:buChar char="●"/>
            </a:pPr>
            <a:r>
              <a:rPr lang="en" dirty="0"/>
              <a:t>For people, Internet nodes are identified by names. (Domain Name).</a:t>
            </a:r>
            <a:endParaRPr dirty="0"/>
          </a:p>
          <a:p>
            <a:pPr marL="457200" lvl="0" indent="-342900" algn="l" rtl="0">
              <a:spcBef>
                <a:spcPts val="0"/>
              </a:spcBef>
              <a:spcAft>
                <a:spcPts val="0"/>
              </a:spcAft>
              <a:buSzPts val="1800"/>
              <a:buChar char="●"/>
            </a:pPr>
            <a:r>
              <a:rPr lang="en" dirty="0"/>
              <a:t>For computers, they are identified by numeric addresses (IP).</a:t>
            </a:r>
            <a:endParaRPr dirty="0"/>
          </a:p>
        </p:txBody>
      </p:sp>
      <p:sp>
        <p:nvSpPr>
          <p:cNvPr id="130" name="Google Shape;130;p22"/>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131" name="Google Shape;131;p22"/>
          <p:cNvPicPr preferRelativeResize="0"/>
          <p:nvPr/>
        </p:nvPicPr>
        <p:blipFill rotWithShape="1">
          <a:blip r:embed="rId3">
            <a:alphaModFix/>
          </a:blip>
          <a:srcRect l="14593" r="10416"/>
          <a:stretch/>
        </p:blipFill>
        <p:spPr>
          <a:xfrm>
            <a:off x="6588300" y="1730150"/>
            <a:ext cx="2244000" cy="1683199"/>
          </a:xfrm>
          <a:prstGeom prst="rect">
            <a:avLst/>
          </a:prstGeom>
          <a:noFill/>
          <a:ln>
            <a:noFill/>
          </a:ln>
        </p:spPr>
      </p:pic>
      <p:sp>
        <p:nvSpPr>
          <p:cNvPr id="132" name="Google Shape;132;p22"/>
          <p:cNvSpPr txBox="1">
            <a:spLocks noGrp="1"/>
          </p:cNvSpPr>
          <p:nvPr>
            <p:ph type="body" idx="1"/>
          </p:nvPr>
        </p:nvSpPr>
        <p:spPr>
          <a:xfrm>
            <a:off x="311700" y="1000075"/>
            <a:ext cx="61995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dirty="0"/>
          </a:p>
          <a:p>
            <a:pPr marL="457200" lvl="0" indent="0" algn="l" rtl="0">
              <a:spcBef>
                <a:spcPts val="0"/>
              </a:spcBef>
              <a:spcAft>
                <a:spcPts val="0"/>
              </a:spcAft>
              <a:buNone/>
            </a:pPr>
            <a:endParaRPr dirty="0"/>
          </a:p>
          <a:p>
            <a:pPr marL="457200" lvl="0" indent="0" algn="l" rtl="0">
              <a:spcBef>
                <a:spcPts val="0"/>
              </a:spcBef>
              <a:spcAft>
                <a:spcPts val="0"/>
              </a:spcAft>
              <a:buNone/>
            </a:pPr>
            <a:endParaRPr sz="2250" dirty="0"/>
          </a:p>
          <a:p>
            <a:pPr marL="914400" lvl="0" indent="0" algn="l" rtl="0">
              <a:spcBef>
                <a:spcPts val="0"/>
              </a:spcBef>
              <a:spcAft>
                <a:spcPts val="1600"/>
              </a:spcAft>
              <a:buNone/>
            </a:pPr>
            <a:r>
              <a:rPr lang="en" sz="1400" dirty="0"/>
              <a:t>Yes, we need a way to identify the device we want to connect to in order to reach them.</a:t>
            </a:r>
            <a:endParaRPr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10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IP</a:t>
            </a:r>
            <a:endParaRPr/>
          </a:p>
        </p:txBody>
      </p:sp>
      <p:sp>
        <p:nvSpPr>
          <p:cNvPr id="138" name="Google Shape;138;p23"/>
          <p:cNvSpPr txBox="1">
            <a:spLocks noGrp="1"/>
          </p:cNvSpPr>
          <p:nvPr>
            <p:ph type="body" idx="1"/>
          </p:nvPr>
        </p:nvSpPr>
        <p:spPr>
          <a:xfrm>
            <a:off x="311700" y="1152475"/>
            <a:ext cx="55062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The Internet Protocol (IP) address of a machine connected to the Internet is a unique 32-bit number.</a:t>
            </a:r>
            <a:endParaRPr dirty="0"/>
          </a:p>
          <a:p>
            <a:pPr marL="457200" lvl="0" indent="-342900" algn="l" rtl="0">
              <a:spcBef>
                <a:spcPts val="0"/>
              </a:spcBef>
              <a:spcAft>
                <a:spcPts val="0"/>
              </a:spcAft>
              <a:buSzPts val="1800"/>
              <a:buChar char="●"/>
            </a:pPr>
            <a:r>
              <a:rPr lang="en" dirty="0"/>
              <a:t>IP addresses usually are written (and thought of) as four 8-bit numbers (</a:t>
            </a:r>
            <a:r>
              <a:rPr lang="en" b="1" dirty="0"/>
              <a:t>IPv4</a:t>
            </a:r>
            <a:r>
              <a:rPr lang="en" dirty="0"/>
              <a:t>), separated by periods.</a:t>
            </a:r>
            <a:endParaRPr dirty="0"/>
          </a:p>
          <a:p>
            <a:pPr marL="914400" lvl="1" indent="-317500" algn="l" rtl="0">
              <a:spcBef>
                <a:spcPts val="0"/>
              </a:spcBef>
              <a:spcAft>
                <a:spcPts val="0"/>
              </a:spcAft>
              <a:buSzPts val="1400"/>
              <a:buChar char="○"/>
            </a:pPr>
            <a:r>
              <a:rPr lang="en" dirty="0"/>
              <a:t>Google.com ip address is: 172.217.19.142</a:t>
            </a:r>
            <a:endParaRPr dirty="0"/>
          </a:p>
          <a:p>
            <a:pPr marL="457200" lvl="0" indent="-342900" algn="l" rtl="0">
              <a:spcBef>
                <a:spcPts val="0"/>
              </a:spcBef>
              <a:spcAft>
                <a:spcPts val="0"/>
              </a:spcAft>
              <a:buSzPts val="1800"/>
              <a:buChar char="●"/>
            </a:pPr>
            <a:r>
              <a:rPr lang="en" dirty="0"/>
              <a:t>The four parts are separately used by Internet-routing computers to decide where a message must go next to get to its destination.</a:t>
            </a:r>
            <a:endParaRPr dirty="0"/>
          </a:p>
          <a:p>
            <a:pPr marL="457200" lvl="0" indent="-342900" algn="l" rtl="0">
              <a:spcBef>
                <a:spcPts val="0"/>
              </a:spcBef>
              <a:spcAft>
                <a:spcPts val="0"/>
              </a:spcAft>
              <a:buSzPts val="1800"/>
              <a:buChar char="●"/>
            </a:pPr>
            <a:r>
              <a:rPr lang="en" dirty="0"/>
              <a:t>New standard, </a:t>
            </a:r>
            <a:r>
              <a:rPr lang="en" b="1" dirty="0"/>
              <a:t>IPv6</a:t>
            </a:r>
            <a:r>
              <a:rPr lang="en" dirty="0"/>
              <a:t>, has 128 bits</a:t>
            </a:r>
            <a:endParaRPr dirty="0"/>
          </a:p>
          <a:p>
            <a:pPr marL="0" lvl="0" indent="0" algn="l" rtl="0">
              <a:spcBef>
                <a:spcPts val="1600"/>
              </a:spcBef>
              <a:spcAft>
                <a:spcPts val="1600"/>
              </a:spcAft>
              <a:buNone/>
            </a:pPr>
            <a:endParaRPr dirty="0"/>
          </a:p>
        </p:txBody>
      </p:sp>
      <p:sp>
        <p:nvSpPr>
          <p:cNvPr id="139" name="Google Shape;139;p23"/>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140" name="Google Shape;140;p23"/>
          <p:cNvPicPr preferRelativeResize="0"/>
          <p:nvPr/>
        </p:nvPicPr>
        <p:blipFill rotWithShape="1">
          <a:blip r:embed="rId3">
            <a:alphaModFix/>
          </a:blip>
          <a:srcRect l="20405" r="23750"/>
          <a:stretch/>
        </p:blipFill>
        <p:spPr>
          <a:xfrm>
            <a:off x="6828850" y="1660650"/>
            <a:ext cx="2003450" cy="1822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 you know?!</a:t>
            </a:r>
            <a:endParaRPr/>
          </a:p>
        </p:txBody>
      </p:sp>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What do you know about web pages, web pages design and development?</a:t>
            </a:r>
            <a:endParaRPr/>
          </a:p>
        </p:txBody>
      </p:sp>
      <p:sp>
        <p:nvSpPr>
          <p:cNvPr id="73" name="Google Shape;73;p15"/>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Domain Name</a:t>
            </a:r>
            <a:endParaRPr/>
          </a:p>
        </p:txBody>
      </p:sp>
      <p:sp>
        <p:nvSpPr>
          <p:cNvPr id="146" name="Google Shape;146;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Domain name are textual names of machines on the internet.</a:t>
            </a:r>
            <a:endParaRPr dirty="0"/>
          </a:p>
          <a:p>
            <a:pPr marL="914400" lvl="1" indent="-317500" algn="l" rtl="0">
              <a:spcBef>
                <a:spcPts val="0"/>
              </a:spcBef>
              <a:spcAft>
                <a:spcPts val="0"/>
              </a:spcAft>
              <a:buSzPts val="1400"/>
              <a:buChar char="○"/>
            </a:pPr>
            <a:r>
              <a:rPr lang="en" dirty="0"/>
              <a:t>E.g: </a:t>
            </a:r>
            <a:r>
              <a:rPr lang="en" u="sng" dirty="0">
                <a:solidFill>
                  <a:schemeClr val="hlink"/>
                </a:solidFill>
                <a:hlinkClick r:id="rId3"/>
              </a:rPr>
              <a:t>www.google.com</a:t>
            </a:r>
            <a:r>
              <a:rPr lang="en" dirty="0"/>
              <a:t> is the name of the server where google search engine is located.</a:t>
            </a:r>
            <a:endParaRPr dirty="0"/>
          </a:p>
          <a:p>
            <a:pPr marL="457200" lvl="0" indent="-342900" algn="l" rtl="0">
              <a:spcBef>
                <a:spcPts val="0"/>
              </a:spcBef>
              <a:spcAft>
                <a:spcPts val="0"/>
              </a:spcAft>
              <a:buSzPts val="1800"/>
              <a:buChar char="●"/>
            </a:pPr>
            <a:r>
              <a:rPr lang="en" dirty="0"/>
              <a:t>Why we need domain names? Why don’t use IPs?</a:t>
            </a:r>
            <a:endParaRPr dirty="0"/>
          </a:p>
          <a:p>
            <a:pPr marL="914400" lvl="1" indent="-317500" algn="l" rtl="0">
              <a:spcBef>
                <a:spcPts val="0"/>
              </a:spcBef>
              <a:spcAft>
                <a:spcPts val="0"/>
              </a:spcAft>
              <a:buSzPts val="1400"/>
              <a:buChar char="○"/>
            </a:pPr>
            <a:r>
              <a:rPr lang="en" dirty="0"/>
              <a:t> </a:t>
            </a:r>
            <a:endParaRPr dirty="0"/>
          </a:p>
          <a:p>
            <a:pPr marL="457200" lvl="0" indent="-342900" algn="l" rtl="0">
              <a:spcBef>
                <a:spcPts val="0"/>
              </a:spcBef>
              <a:spcAft>
                <a:spcPts val="0"/>
              </a:spcAft>
              <a:buSzPts val="1800"/>
              <a:buChar char="●"/>
            </a:pPr>
            <a:r>
              <a:rPr lang="en" dirty="0"/>
              <a:t>Because IP addresses are the addresses used internally by the Internet, the Domain name are inserted into a web browser as </a:t>
            </a:r>
            <a:r>
              <a:rPr lang="en" b="1" dirty="0"/>
              <a:t>URL</a:t>
            </a:r>
            <a:r>
              <a:rPr lang="en" dirty="0"/>
              <a:t>.</a:t>
            </a:r>
            <a:endParaRPr dirty="0"/>
          </a:p>
          <a:p>
            <a:pPr marL="457200" lvl="0" indent="-342900" algn="l" rtl="0">
              <a:spcBef>
                <a:spcPts val="0"/>
              </a:spcBef>
              <a:spcAft>
                <a:spcPts val="0"/>
              </a:spcAft>
              <a:buSzPts val="1800"/>
              <a:buChar char="●"/>
            </a:pPr>
            <a:r>
              <a:rPr lang="en" dirty="0"/>
              <a:t>Like IP addresses, domain names must be </a:t>
            </a:r>
            <a:r>
              <a:rPr lang="en" b="1" dirty="0"/>
              <a:t>unique</a:t>
            </a:r>
            <a:r>
              <a:rPr lang="en" dirty="0"/>
              <a:t>.</a:t>
            </a:r>
            <a:endParaRPr dirty="0"/>
          </a:p>
        </p:txBody>
      </p:sp>
      <p:sp>
        <p:nvSpPr>
          <p:cNvPr id="147" name="Google Shape;147;p24"/>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148" name="Google Shape;148;p24"/>
          <p:cNvSpPr txBox="1">
            <a:spLocks noGrp="1"/>
          </p:cNvSpPr>
          <p:nvPr>
            <p:ph type="body" idx="1"/>
          </p:nvPr>
        </p:nvSpPr>
        <p:spPr>
          <a:xfrm>
            <a:off x="311700" y="2050425"/>
            <a:ext cx="7230300" cy="3936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r>
              <a:rPr lang="en" sz="1400" dirty="0"/>
              <a:t>Because people have</a:t>
            </a:r>
            <a:r>
              <a:rPr lang="en" sz="1400" b="1" dirty="0"/>
              <a:t> difficulty dealing with and remembering numbers</a:t>
            </a:r>
            <a:r>
              <a:rPr lang="en" sz="1400" dirty="0"/>
              <a:t>.</a:t>
            </a:r>
            <a:endParaRPr sz="1400" dirty="0"/>
          </a:p>
          <a:p>
            <a:pPr marL="457200" lvl="0" indent="0" algn="l" rtl="0">
              <a:spcBef>
                <a:spcPts val="0"/>
              </a:spcBef>
              <a:spcAft>
                <a:spcPts val="16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10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Domain Name</a:t>
            </a:r>
            <a:endParaRPr/>
          </a:p>
        </p:txBody>
      </p:sp>
      <p:sp>
        <p:nvSpPr>
          <p:cNvPr id="154" name="Google Shape;154;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Domain name, of the destination, must be </a:t>
            </a:r>
            <a:r>
              <a:rPr lang="en" b="1" dirty="0"/>
              <a:t>converted to an IP address</a:t>
            </a:r>
            <a:r>
              <a:rPr lang="en" dirty="0"/>
              <a:t> before the message can be transmitted over the Internet to the destination.</a:t>
            </a:r>
            <a:endParaRPr dirty="0"/>
          </a:p>
          <a:p>
            <a:pPr marL="457200" lvl="0" indent="-342900" algn="l" rtl="0">
              <a:spcBef>
                <a:spcPts val="0"/>
              </a:spcBef>
              <a:spcAft>
                <a:spcPts val="0"/>
              </a:spcAft>
              <a:buSzPts val="1800"/>
              <a:buChar char="●"/>
            </a:pPr>
            <a:r>
              <a:rPr lang="en" dirty="0"/>
              <a:t>These conversions are done by software systems called name servers, which implement the </a:t>
            </a:r>
            <a:r>
              <a:rPr lang="en" b="1" dirty="0"/>
              <a:t>Domain Name System (DNS)</a:t>
            </a:r>
            <a:r>
              <a:rPr lang="en" dirty="0"/>
              <a:t>.</a:t>
            </a:r>
            <a:endParaRPr dirty="0"/>
          </a:p>
          <a:p>
            <a:pPr marL="0" lvl="0" indent="0" algn="l" rtl="0">
              <a:spcBef>
                <a:spcPts val="1600"/>
              </a:spcBef>
              <a:spcAft>
                <a:spcPts val="1600"/>
              </a:spcAft>
              <a:buNone/>
            </a:pPr>
            <a:endParaRPr dirty="0"/>
          </a:p>
        </p:txBody>
      </p:sp>
      <p:sp>
        <p:nvSpPr>
          <p:cNvPr id="155" name="Google Shape;155;p25"/>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Domain name Conversion</a:t>
            </a:r>
            <a:endParaRPr/>
          </a:p>
        </p:txBody>
      </p:sp>
      <p:sp>
        <p:nvSpPr>
          <p:cNvPr id="161" name="Google Shape;161;p26"/>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162" name="Google Shape;162;p26"/>
          <p:cNvPicPr preferRelativeResize="0"/>
          <p:nvPr/>
        </p:nvPicPr>
        <p:blipFill>
          <a:blip r:embed="rId3">
            <a:alphaModFix/>
          </a:blip>
          <a:stretch>
            <a:fillRect/>
          </a:stretch>
        </p:blipFill>
        <p:spPr>
          <a:xfrm>
            <a:off x="847725" y="1448325"/>
            <a:ext cx="7448550" cy="2914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Domain Name System (DNS)</a:t>
            </a:r>
            <a:endParaRPr/>
          </a:p>
        </p:txBody>
      </p:sp>
      <p:sp>
        <p:nvSpPr>
          <p:cNvPr id="168" name="Google Shape;168;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Name servers serve a collection of machines on the Internet and are operated by organizations that are responsible for the part of the Internet to which those machines are connected.</a:t>
            </a:r>
            <a:endParaRPr dirty="0"/>
          </a:p>
          <a:p>
            <a:pPr marL="457200" lvl="0" indent="-342900" algn="l" rtl="0">
              <a:spcBef>
                <a:spcPts val="0"/>
              </a:spcBef>
              <a:spcAft>
                <a:spcPts val="0"/>
              </a:spcAft>
              <a:buSzPts val="1800"/>
              <a:buChar char="●"/>
            </a:pPr>
            <a:r>
              <a:rPr lang="en" dirty="0"/>
              <a:t>All document requests from browsers are routed to the nearest name server. </a:t>
            </a:r>
            <a:endParaRPr dirty="0"/>
          </a:p>
          <a:p>
            <a:pPr marL="914400" lvl="1" indent="-317500" algn="l" rtl="0">
              <a:spcBef>
                <a:spcPts val="0"/>
              </a:spcBef>
              <a:spcAft>
                <a:spcPts val="0"/>
              </a:spcAft>
              <a:buSzPts val="1400"/>
              <a:buChar char="○"/>
            </a:pPr>
            <a:r>
              <a:rPr lang="en" dirty="0"/>
              <a:t>If the name server can convert the domain name to an IP address, it does so. </a:t>
            </a:r>
            <a:endParaRPr dirty="0"/>
          </a:p>
          <a:p>
            <a:pPr marL="914400" lvl="1" indent="-317500" algn="l" rtl="0">
              <a:spcBef>
                <a:spcPts val="0"/>
              </a:spcBef>
              <a:spcAft>
                <a:spcPts val="0"/>
              </a:spcAft>
              <a:buSzPts val="1400"/>
              <a:buChar char="○"/>
            </a:pPr>
            <a:r>
              <a:rPr lang="en" dirty="0"/>
              <a:t>If it cannot, the name server sends domain name to another name server for conversion. </a:t>
            </a:r>
            <a:endParaRPr dirty="0"/>
          </a:p>
          <a:p>
            <a:pPr marL="0" lvl="0" indent="0" algn="l" rtl="0">
              <a:spcBef>
                <a:spcPts val="1600"/>
              </a:spcBef>
              <a:spcAft>
                <a:spcPts val="1600"/>
              </a:spcAft>
              <a:buNone/>
            </a:pPr>
            <a:endParaRPr dirty="0"/>
          </a:p>
        </p:txBody>
      </p:sp>
      <p:sp>
        <p:nvSpPr>
          <p:cNvPr id="169" name="Google Shape;169;p27"/>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internet?!</a:t>
            </a:r>
            <a:endParaRPr/>
          </a:p>
        </p:txBody>
      </p:sp>
      <p:sp>
        <p:nvSpPr>
          <p:cNvPr id="105" name="Google Shape;105;p19"/>
          <p:cNvSpPr txBox="1">
            <a:spLocks noGrp="1"/>
          </p:cNvSpPr>
          <p:nvPr>
            <p:ph type="body" idx="1"/>
          </p:nvPr>
        </p:nvSpPr>
        <p:spPr>
          <a:xfrm>
            <a:off x="311700" y="1152475"/>
            <a:ext cx="57867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Internet is a huge collection of computers connected in a communications network.</a:t>
            </a:r>
            <a:endParaRPr/>
          </a:p>
          <a:p>
            <a:pPr marL="914400" lvl="1" indent="-317500" algn="l" rtl="0">
              <a:spcBef>
                <a:spcPts val="0"/>
              </a:spcBef>
              <a:spcAft>
                <a:spcPts val="0"/>
              </a:spcAft>
              <a:buSzPts val="1400"/>
              <a:buChar char="○"/>
            </a:pPr>
            <a:r>
              <a:rPr lang="en"/>
              <a:t>Network of networks.</a:t>
            </a:r>
            <a:endParaRPr/>
          </a:p>
          <a:p>
            <a:pPr marL="457200" lvl="0" indent="-342900" algn="l" rtl="0">
              <a:spcBef>
                <a:spcPts val="0"/>
              </a:spcBef>
              <a:spcAft>
                <a:spcPts val="0"/>
              </a:spcAft>
              <a:buSzPts val="1800"/>
              <a:buChar char="●"/>
            </a:pPr>
            <a:r>
              <a:rPr lang="en"/>
              <a:t>These computers are of every imaginable size, configuration, and manufacturer. </a:t>
            </a:r>
            <a:endParaRPr/>
          </a:p>
          <a:p>
            <a:pPr marL="914400" lvl="1" indent="-317500" algn="l" rtl="0">
              <a:spcBef>
                <a:spcPts val="0"/>
              </a:spcBef>
              <a:spcAft>
                <a:spcPts val="0"/>
              </a:spcAft>
              <a:buSzPts val="1400"/>
              <a:buChar char="○"/>
            </a:pPr>
            <a:r>
              <a:rPr lang="en"/>
              <a:t>Apple, Windows, Asus etc.</a:t>
            </a:r>
            <a:endParaRPr/>
          </a:p>
          <a:p>
            <a:pPr marL="457200" lvl="0" indent="-342900" algn="l" rtl="0">
              <a:spcBef>
                <a:spcPts val="0"/>
              </a:spcBef>
              <a:spcAft>
                <a:spcPts val="0"/>
              </a:spcAft>
              <a:buSzPts val="1800"/>
              <a:buChar char="●"/>
            </a:pPr>
            <a:r>
              <a:rPr lang="en"/>
              <a:t>In fact, some of the devices connected to the Internet are not computers at all.</a:t>
            </a:r>
            <a:endParaRPr/>
          </a:p>
          <a:p>
            <a:pPr marL="914400" lvl="1" indent="-317500" algn="l" rtl="0">
              <a:spcBef>
                <a:spcPts val="0"/>
              </a:spcBef>
              <a:spcAft>
                <a:spcPts val="0"/>
              </a:spcAft>
              <a:buSzPts val="1400"/>
              <a:buChar char="○"/>
            </a:pPr>
            <a:r>
              <a:rPr lang="en"/>
              <a:t>PlayStation, phones, printers, coffee machines etc.</a:t>
            </a:r>
            <a:endParaRPr/>
          </a:p>
          <a:p>
            <a:pPr marL="0" lvl="0" indent="0" algn="l" rtl="0">
              <a:spcBef>
                <a:spcPts val="1600"/>
              </a:spcBef>
              <a:spcAft>
                <a:spcPts val="1600"/>
              </a:spcAft>
              <a:buNone/>
            </a:pPr>
            <a:endParaRPr/>
          </a:p>
        </p:txBody>
      </p:sp>
      <p:sp>
        <p:nvSpPr>
          <p:cNvPr id="106" name="Google Shape;106;p19"/>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107" name="Google Shape;107;p19"/>
          <p:cNvPicPr preferRelativeResize="0"/>
          <p:nvPr/>
        </p:nvPicPr>
        <p:blipFill rotWithShape="1">
          <a:blip r:embed="rId3">
            <a:alphaModFix/>
          </a:blip>
          <a:srcRect l="24290" r="21222"/>
          <a:stretch/>
        </p:blipFill>
        <p:spPr>
          <a:xfrm>
            <a:off x="5787875" y="1491200"/>
            <a:ext cx="2911200" cy="2305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Internet</a:t>
            </a:r>
            <a:endParaRPr/>
          </a:p>
        </p:txBody>
      </p:sp>
      <p:sp>
        <p:nvSpPr>
          <p:cNvPr id="113" name="Google Shape;113;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All of these diverse devices to communicate with each other is a single, low-level protocol:</a:t>
            </a:r>
            <a:endParaRPr/>
          </a:p>
          <a:p>
            <a:pPr marL="914400" lvl="1" indent="-317500" algn="l" rtl="0">
              <a:spcBef>
                <a:spcPts val="0"/>
              </a:spcBef>
              <a:spcAft>
                <a:spcPts val="0"/>
              </a:spcAft>
              <a:buSzPts val="1400"/>
              <a:buChar char="○"/>
            </a:pPr>
            <a:r>
              <a:rPr lang="en"/>
              <a:t>the </a:t>
            </a:r>
            <a:r>
              <a:rPr lang="en" b="1"/>
              <a:t>Transmission Control Protocol/Internet Protocol (TCP/IP)</a:t>
            </a:r>
            <a:r>
              <a:rPr lang="en"/>
              <a:t>.</a:t>
            </a:r>
            <a:endParaRPr/>
          </a:p>
          <a:p>
            <a:pPr marL="457200" lvl="0" indent="-342900" algn="l" rtl="0">
              <a:spcBef>
                <a:spcPts val="0"/>
              </a:spcBef>
              <a:spcAft>
                <a:spcPts val="0"/>
              </a:spcAft>
              <a:buSzPts val="1800"/>
              <a:buChar char="●"/>
            </a:pPr>
            <a:r>
              <a:rPr lang="en"/>
              <a:t>What is a protocol?</a:t>
            </a:r>
            <a:endParaRPr/>
          </a:p>
          <a:p>
            <a:pPr marL="914400" lvl="1" indent="-317500" algn="l" rtl="0">
              <a:spcBef>
                <a:spcPts val="0"/>
              </a:spcBef>
              <a:spcAft>
                <a:spcPts val="0"/>
              </a:spcAft>
              <a:buClr>
                <a:srgbClr val="FFFFFF"/>
              </a:buClr>
              <a:buSzPts val="1400"/>
              <a:buChar char="○"/>
            </a:pPr>
            <a:r>
              <a:rPr lang="en">
                <a:solidFill>
                  <a:srgbClr val="FFFFFF"/>
                </a:solidFill>
              </a:rPr>
              <a:t>A protocol is a standard set of rules that allow electronic devices to communicate with each other.</a:t>
            </a:r>
            <a:endParaRPr>
              <a:solidFill>
                <a:srgbClr val="FFFFFF"/>
              </a:solidFill>
            </a:endParaRPr>
          </a:p>
          <a:p>
            <a:pPr marL="457200" lvl="0" indent="-342900" algn="l" rtl="0">
              <a:spcBef>
                <a:spcPts val="0"/>
              </a:spcBef>
              <a:spcAft>
                <a:spcPts val="0"/>
              </a:spcAft>
              <a:buSzPts val="1800"/>
              <a:buChar char="●"/>
            </a:pPr>
            <a:r>
              <a:rPr lang="en"/>
              <a:t>There are other protocols used when communicating over the internet.</a:t>
            </a:r>
            <a:endParaRPr/>
          </a:p>
          <a:p>
            <a:pPr marL="914400" lvl="1" indent="-317500" algn="l" rtl="0">
              <a:spcBef>
                <a:spcPts val="0"/>
              </a:spcBef>
              <a:spcAft>
                <a:spcPts val="0"/>
              </a:spcAft>
              <a:buSzPts val="1400"/>
              <a:buChar char="○"/>
            </a:pPr>
            <a:r>
              <a:rPr lang="en"/>
              <a:t> </a:t>
            </a:r>
            <a:r>
              <a:rPr lang="en" b="1"/>
              <a:t>User Datagram Protocol/Internet Protocol (UDP/IP)</a:t>
            </a:r>
            <a:r>
              <a:rPr lang="en"/>
              <a:t> is an alternative that is used in some situations.</a:t>
            </a:r>
            <a:endParaRPr/>
          </a:p>
          <a:p>
            <a:pPr marL="0" lvl="0" indent="0" algn="l" rtl="0">
              <a:spcBef>
                <a:spcPts val="1600"/>
              </a:spcBef>
              <a:spcAft>
                <a:spcPts val="1600"/>
              </a:spcAft>
              <a:buNone/>
            </a:pPr>
            <a:endParaRPr/>
          </a:p>
        </p:txBody>
      </p:sp>
      <p:sp>
        <p:nvSpPr>
          <p:cNvPr id="114" name="Google Shape;114;p20"/>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115" name="Google Shape;115;p20"/>
          <p:cNvSpPr txBox="1">
            <a:spLocks noGrp="1"/>
          </p:cNvSpPr>
          <p:nvPr>
            <p:ph type="body" idx="1"/>
          </p:nvPr>
        </p:nvSpPr>
        <p:spPr>
          <a:xfrm>
            <a:off x="320325" y="11322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dirty="0">
              <a:solidFill>
                <a:srgbClr val="FFFFFF"/>
              </a:solidFill>
            </a:endParaRPr>
          </a:p>
          <a:p>
            <a:pPr marL="0" lvl="0" indent="0" algn="l" rtl="0">
              <a:spcBef>
                <a:spcPts val="0"/>
              </a:spcBef>
              <a:spcAft>
                <a:spcPts val="0"/>
              </a:spcAft>
              <a:buNone/>
            </a:pPr>
            <a:endParaRPr dirty="0">
              <a:solidFill>
                <a:srgbClr val="FFFFFF"/>
              </a:solidFill>
            </a:endParaRPr>
          </a:p>
          <a:p>
            <a:pPr marL="0" lvl="0" indent="0" algn="l" rtl="0">
              <a:spcBef>
                <a:spcPts val="0"/>
              </a:spcBef>
              <a:spcAft>
                <a:spcPts val="0"/>
              </a:spcAft>
              <a:buNone/>
            </a:pPr>
            <a:endParaRPr dirty="0">
              <a:solidFill>
                <a:srgbClr val="FFFFFF"/>
              </a:solidFill>
            </a:endParaRPr>
          </a:p>
          <a:p>
            <a:pPr marL="0" lvl="0" indent="0" algn="l" rtl="0">
              <a:spcBef>
                <a:spcPts val="0"/>
              </a:spcBef>
              <a:spcAft>
                <a:spcPts val="0"/>
              </a:spcAft>
              <a:buNone/>
            </a:pPr>
            <a:endParaRPr dirty="0">
              <a:solidFill>
                <a:srgbClr val="FFFFFF"/>
              </a:solidFill>
            </a:endParaRPr>
          </a:p>
          <a:p>
            <a:pPr marL="914400" lvl="1" indent="-317500" algn="l" rtl="0">
              <a:spcBef>
                <a:spcPts val="0"/>
              </a:spcBef>
              <a:spcAft>
                <a:spcPts val="0"/>
              </a:spcAft>
              <a:buSzPts val="1400"/>
              <a:buChar char="○"/>
            </a:pPr>
            <a:r>
              <a:rPr lang="en" dirty="0"/>
              <a:t>A protocol is a standard set of rules that allow electronic devices to communicate with each other.</a:t>
            </a:r>
            <a:endParaRPr dirty="0"/>
          </a:p>
          <a:p>
            <a:pPr marL="0" lvl="0" indent="0" algn="l" rtl="0">
              <a:spcBef>
                <a:spcPts val="1600"/>
              </a:spcBef>
              <a:spcAft>
                <a:spcPts val="16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10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Protocols</a:t>
            </a:r>
            <a:endParaRPr/>
          </a:p>
        </p:txBody>
      </p:sp>
      <p:sp>
        <p:nvSpPr>
          <p:cNvPr id="175" name="Google Shape;175;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Collection of different protocols that run on top of TCP/IP had been developed to support a variety of Internet uses. </a:t>
            </a:r>
            <a:endParaRPr dirty="0"/>
          </a:p>
          <a:p>
            <a:pPr marL="457200" lvl="0" indent="-342900" algn="l" rtl="0">
              <a:spcBef>
                <a:spcPts val="0"/>
              </a:spcBef>
              <a:spcAft>
                <a:spcPts val="0"/>
              </a:spcAft>
              <a:buSzPts val="1800"/>
              <a:buChar char="●"/>
            </a:pPr>
            <a:r>
              <a:rPr lang="en" dirty="0"/>
              <a:t>Among these protocols, the most common were:</a:t>
            </a:r>
            <a:endParaRPr dirty="0"/>
          </a:p>
          <a:p>
            <a:pPr marL="914400" lvl="1" indent="-317500" algn="l" rtl="0">
              <a:spcBef>
                <a:spcPts val="0"/>
              </a:spcBef>
              <a:spcAft>
                <a:spcPts val="0"/>
              </a:spcAft>
              <a:buSzPts val="1400"/>
              <a:buChar char="○"/>
            </a:pPr>
            <a:r>
              <a:rPr lang="en" b="1" dirty="0"/>
              <a:t>Telnet</a:t>
            </a:r>
            <a:r>
              <a:rPr lang="en" dirty="0"/>
              <a:t>, which was developed to allow a user on one computer on the Internet to log onto and use another computer on the Internet; </a:t>
            </a:r>
            <a:endParaRPr dirty="0"/>
          </a:p>
          <a:p>
            <a:pPr marL="914400" lvl="1" indent="-317500" algn="l" rtl="0">
              <a:spcBef>
                <a:spcPts val="0"/>
              </a:spcBef>
              <a:spcAft>
                <a:spcPts val="0"/>
              </a:spcAft>
              <a:buSzPts val="1400"/>
              <a:buChar char="○"/>
            </a:pPr>
            <a:r>
              <a:rPr lang="en" b="1" dirty="0"/>
              <a:t>File Transfer Protocol (ftp)</a:t>
            </a:r>
            <a:r>
              <a:rPr lang="en" dirty="0"/>
              <a:t>, which was developed to transfer files among computers on the Internet; </a:t>
            </a:r>
            <a:endParaRPr dirty="0"/>
          </a:p>
          <a:p>
            <a:pPr marL="914400" lvl="1" indent="-317500" algn="l" rtl="0">
              <a:spcBef>
                <a:spcPts val="0"/>
              </a:spcBef>
              <a:spcAft>
                <a:spcPts val="0"/>
              </a:spcAft>
              <a:buSzPts val="1400"/>
              <a:buChar char="○"/>
            </a:pPr>
            <a:r>
              <a:rPr lang="en" b="1" dirty="0"/>
              <a:t>Usenet</a:t>
            </a:r>
            <a:r>
              <a:rPr lang="en" dirty="0"/>
              <a:t>, which was developed to serve as an electronic bulletin board;</a:t>
            </a:r>
            <a:endParaRPr dirty="0"/>
          </a:p>
          <a:p>
            <a:pPr marL="914400" lvl="1" indent="-317500" algn="l" rtl="0">
              <a:spcBef>
                <a:spcPts val="0"/>
              </a:spcBef>
              <a:spcAft>
                <a:spcPts val="0"/>
              </a:spcAft>
              <a:buSzPts val="1400"/>
              <a:buChar char="○"/>
            </a:pPr>
            <a:r>
              <a:rPr lang="en" b="1" dirty="0"/>
              <a:t>Mailto</a:t>
            </a:r>
            <a:r>
              <a:rPr lang="en" dirty="0"/>
              <a:t>, which was developed to allow messages to be sent from the user of one computer on the Internet to other users of other computers on the Internet.</a:t>
            </a:r>
            <a:endParaRPr dirty="0"/>
          </a:p>
        </p:txBody>
      </p:sp>
      <p:sp>
        <p:nvSpPr>
          <p:cNvPr id="176" name="Google Shape;176;p28"/>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Internet Vs </a:t>
            </a:r>
            <a:r>
              <a:rPr lang="en" dirty="0">
                <a:solidFill>
                  <a:srgbClr val="FF0000"/>
                </a:solidFill>
              </a:rPr>
              <a:t>WWW (World wide web, the web)</a:t>
            </a:r>
            <a:endParaRPr dirty="0">
              <a:solidFill>
                <a:srgbClr val="FF0000"/>
              </a:solidFill>
            </a:endParaRPr>
          </a:p>
        </p:txBody>
      </p:sp>
      <p:sp>
        <p:nvSpPr>
          <p:cNvPr id="214" name="Google Shape;214;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The Internet and the Web </a:t>
            </a:r>
            <a:r>
              <a:rPr lang="en" b="1" u="sng" dirty="0">
                <a:solidFill>
                  <a:srgbClr val="FF9900"/>
                </a:solidFill>
              </a:rPr>
              <a:t>are not</a:t>
            </a:r>
            <a:r>
              <a:rPr lang="en" dirty="0"/>
              <a:t> the same thing.</a:t>
            </a:r>
            <a:endParaRPr dirty="0"/>
          </a:p>
          <a:p>
            <a:pPr marL="457200" lvl="0" indent="-342900" algn="l" rtl="0">
              <a:spcBef>
                <a:spcPts val="0"/>
              </a:spcBef>
              <a:spcAft>
                <a:spcPts val="0"/>
              </a:spcAft>
              <a:buSzPts val="1800"/>
              <a:buChar char="●"/>
            </a:pPr>
            <a:r>
              <a:rPr lang="en" dirty="0"/>
              <a:t>The </a:t>
            </a:r>
            <a:r>
              <a:rPr lang="en" dirty="0">
                <a:highlight>
                  <a:srgbClr val="FFFF00"/>
                </a:highlight>
              </a:rPr>
              <a:t>Internet</a:t>
            </a:r>
            <a:r>
              <a:rPr lang="en" dirty="0"/>
              <a:t> is a </a:t>
            </a:r>
            <a:r>
              <a:rPr lang="en" b="1" dirty="0">
                <a:highlight>
                  <a:srgbClr val="FFFF00"/>
                </a:highlight>
              </a:rPr>
              <a:t>collection of computers and other devices connected in networks</a:t>
            </a:r>
            <a:r>
              <a:rPr lang="en" dirty="0">
                <a:highlight>
                  <a:srgbClr val="FFFF00"/>
                </a:highlight>
              </a:rPr>
              <a:t>.</a:t>
            </a:r>
            <a:endParaRPr dirty="0">
              <a:highlight>
                <a:srgbClr val="FFFF00"/>
              </a:highlight>
            </a:endParaRPr>
          </a:p>
          <a:p>
            <a:pPr marL="457200" lvl="0" indent="-342900" algn="l" rtl="0">
              <a:spcBef>
                <a:spcPts val="0"/>
              </a:spcBef>
              <a:spcAft>
                <a:spcPts val="0"/>
              </a:spcAft>
              <a:buSzPts val="1800"/>
              <a:buChar char="●"/>
            </a:pPr>
            <a:r>
              <a:rPr lang="en" dirty="0">
                <a:highlight>
                  <a:srgbClr val="FFFF00"/>
                </a:highlight>
              </a:rPr>
              <a:t>The Web is a collection of </a:t>
            </a:r>
            <a:r>
              <a:rPr lang="en" b="1" dirty="0">
                <a:highlight>
                  <a:srgbClr val="FFFF00"/>
                </a:highlight>
              </a:rPr>
              <a:t>software and protocols</a:t>
            </a:r>
            <a:r>
              <a:rPr lang="en" dirty="0">
                <a:highlight>
                  <a:srgbClr val="FFFF00"/>
                </a:highlight>
              </a:rPr>
              <a:t> </a:t>
            </a:r>
            <a:r>
              <a:rPr lang="en" dirty="0"/>
              <a:t>that has been </a:t>
            </a:r>
            <a:r>
              <a:rPr lang="en" dirty="0">
                <a:highlight>
                  <a:srgbClr val="FFFF00"/>
                </a:highlight>
              </a:rPr>
              <a:t>installed on</a:t>
            </a:r>
            <a:r>
              <a:rPr lang="en" dirty="0"/>
              <a:t> most, if not all, of </a:t>
            </a:r>
            <a:r>
              <a:rPr lang="en" dirty="0">
                <a:highlight>
                  <a:srgbClr val="FFFF00"/>
                </a:highlight>
              </a:rPr>
              <a:t>the computers on the Internet</a:t>
            </a:r>
            <a:r>
              <a:rPr lang="en" dirty="0"/>
              <a:t>.</a:t>
            </a:r>
            <a:endParaRPr dirty="0"/>
          </a:p>
          <a:p>
            <a:pPr marL="914400" lvl="1" indent="-317500" algn="l" rtl="0">
              <a:spcBef>
                <a:spcPts val="0"/>
              </a:spcBef>
              <a:spcAft>
                <a:spcPts val="0"/>
              </a:spcAft>
              <a:buSzPts val="1400"/>
              <a:buChar char="○"/>
            </a:pPr>
            <a:r>
              <a:rPr lang="en" dirty="0"/>
              <a:t>Some of these computers run </a:t>
            </a:r>
            <a:r>
              <a:rPr lang="en" b="1" dirty="0"/>
              <a:t>Web servers</a:t>
            </a:r>
            <a:r>
              <a:rPr lang="en" dirty="0"/>
              <a:t>, which provide documents.</a:t>
            </a:r>
            <a:endParaRPr dirty="0"/>
          </a:p>
          <a:p>
            <a:pPr marL="914400" lvl="1" indent="-317500" algn="l" rtl="0">
              <a:spcBef>
                <a:spcPts val="0"/>
              </a:spcBef>
              <a:spcAft>
                <a:spcPts val="0"/>
              </a:spcAft>
              <a:buSzPts val="1400"/>
              <a:buChar char="○"/>
            </a:pPr>
            <a:r>
              <a:rPr lang="en" dirty="0"/>
              <a:t>Most run </a:t>
            </a:r>
            <a:r>
              <a:rPr lang="en" b="1" dirty="0"/>
              <a:t>Web clients</a:t>
            </a:r>
            <a:r>
              <a:rPr lang="en" dirty="0"/>
              <a:t>, or </a:t>
            </a:r>
            <a:r>
              <a:rPr lang="en" b="1" dirty="0"/>
              <a:t>browsers</a:t>
            </a:r>
            <a:r>
              <a:rPr lang="en" dirty="0"/>
              <a:t>, which request documents from servers and display them to users. </a:t>
            </a:r>
            <a:endParaRPr dirty="0"/>
          </a:p>
          <a:p>
            <a:pPr marL="457200" lvl="0" indent="-342900" algn="l" rtl="0">
              <a:spcBef>
                <a:spcPts val="0"/>
              </a:spcBef>
              <a:spcAft>
                <a:spcPts val="0"/>
              </a:spcAft>
              <a:buSzPts val="1800"/>
              <a:buChar char="●"/>
            </a:pPr>
            <a:r>
              <a:rPr lang="en" dirty="0"/>
              <a:t>The Internet was </a:t>
            </a:r>
            <a:r>
              <a:rPr lang="en" b="1" dirty="0">
                <a:highlight>
                  <a:srgbClr val="FFFF00"/>
                </a:highlight>
              </a:rPr>
              <a:t>quite useful before the Web</a:t>
            </a:r>
            <a:r>
              <a:rPr lang="en" dirty="0">
                <a:highlight>
                  <a:srgbClr val="FFFF00"/>
                </a:highlight>
              </a:rPr>
              <a:t> </a:t>
            </a:r>
            <a:r>
              <a:rPr lang="en" dirty="0"/>
              <a:t>was developed, and it is still useful without it.</a:t>
            </a:r>
            <a:endParaRPr dirty="0"/>
          </a:p>
          <a:p>
            <a:pPr marL="457200" lvl="0" indent="-342900" algn="l" rtl="0">
              <a:spcBef>
                <a:spcPts val="0"/>
              </a:spcBef>
              <a:spcAft>
                <a:spcPts val="0"/>
              </a:spcAft>
              <a:buSzPts val="1800"/>
              <a:buChar char="●"/>
            </a:pPr>
            <a:r>
              <a:rPr lang="en" dirty="0"/>
              <a:t>However</a:t>
            </a:r>
            <a:r>
              <a:rPr lang="en" dirty="0">
                <a:highlight>
                  <a:srgbClr val="FFFF00"/>
                </a:highlight>
              </a:rPr>
              <a:t>, </a:t>
            </a:r>
            <a:r>
              <a:rPr lang="en" b="1" dirty="0">
                <a:highlight>
                  <a:srgbClr val="FFFF00"/>
                </a:highlight>
              </a:rPr>
              <a:t>most users of the Internet now use it through the Web</a:t>
            </a:r>
            <a:r>
              <a:rPr lang="en" dirty="0"/>
              <a:t>.</a:t>
            </a:r>
            <a:endParaRPr dirty="0"/>
          </a:p>
        </p:txBody>
      </p:sp>
      <p:sp>
        <p:nvSpPr>
          <p:cNvPr id="215" name="Google Shape;215;p33"/>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 Browsers: Client - Server</a:t>
            </a:r>
            <a:endParaRPr/>
          </a:p>
        </p:txBody>
      </p:sp>
      <p:sp>
        <p:nvSpPr>
          <p:cNvPr id="229" name="Google Shape;229;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When two computers communicate over some network, in many cases one acts as a </a:t>
            </a:r>
            <a:r>
              <a:rPr lang="en" b="1" dirty="0"/>
              <a:t>client</a:t>
            </a:r>
            <a:r>
              <a:rPr lang="en" dirty="0"/>
              <a:t> and the other as a </a:t>
            </a:r>
            <a:r>
              <a:rPr lang="en" b="1" dirty="0"/>
              <a:t>server</a:t>
            </a:r>
            <a:r>
              <a:rPr lang="en" dirty="0"/>
              <a:t>.</a:t>
            </a:r>
            <a:endParaRPr dirty="0"/>
          </a:p>
          <a:p>
            <a:pPr marL="457200" lvl="0" indent="-342900" algn="l" rtl="0">
              <a:spcBef>
                <a:spcPts val="0"/>
              </a:spcBef>
              <a:spcAft>
                <a:spcPts val="0"/>
              </a:spcAft>
              <a:buSzPts val="1800"/>
              <a:buChar char="●"/>
            </a:pPr>
            <a:r>
              <a:rPr lang="en" dirty="0"/>
              <a:t>The </a:t>
            </a:r>
            <a:r>
              <a:rPr lang="en" b="1" dirty="0">
                <a:highlight>
                  <a:srgbClr val="FFFF00"/>
                </a:highlight>
              </a:rPr>
              <a:t>client initiates the communication</a:t>
            </a:r>
            <a:r>
              <a:rPr lang="en" dirty="0"/>
              <a:t>, which is often a request for information stored on the server.</a:t>
            </a:r>
            <a:endParaRPr dirty="0"/>
          </a:p>
          <a:p>
            <a:pPr marL="457200" lvl="0" indent="-342900" algn="l" rtl="0">
              <a:spcBef>
                <a:spcPts val="0"/>
              </a:spcBef>
              <a:spcAft>
                <a:spcPts val="0"/>
              </a:spcAft>
              <a:buSzPts val="1800"/>
              <a:buChar char="●"/>
            </a:pPr>
            <a:r>
              <a:rPr lang="en" dirty="0"/>
              <a:t>The server then sends that information back to the client.</a:t>
            </a:r>
            <a:endParaRPr dirty="0"/>
          </a:p>
          <a:p>
            <a:pPr marL="457200" lvl="0" indent="-342900" algn="l" rtl="0">
              <a:spcBef>
                <a:spcPts val="0"/>
              </a:spcBef>
              <a:spcAft>
                <a:spcPts val="0"/>
              </a:spcAft>
              <a:buSzPts val="1800"/>
              <a:buChar char="●"/>
            </a:pPr>
            <a:r>
              <a:rPr lang="en" dirty="0"/>
              <a:t>The Web, as well as many other systems, operates in this client-server configuration.</a:t>
            </a:r>
            <a:endParaRPr dirty="0"/>
          </a:p>
          <a:p>
            <a:pPr marL="457200" lvl="0" indent="-342900" algn="l" rtl="0">
              <a:spcBef>
                <a:spcPts val="0"/>
              </a:spcBef>
              <a:spcAft>
                <a:spcPts val="0"/>
              </a:spcAft>
              <a:buSzPts val="1800"/>
              <a:buChar char="●"/>
            </a:pPr>
            <a:r>
              <a:rPr lang="en" dirty="0"/>
              <a:t>Documents provided by servers on the Web are requested by </a:t>
            </a:r>
            <a:r>
              <a:rPr lang="en" b="1" dirty="0"/>
              <a:t>browsers</a:t>
            </a:r>
            <a:r>
              <a:rPr lang="en" dirty="0"/>
              <a:t>, which are programs running on client machines.</a:t>
            </a:r>
            <a:endParaRPr dirty="0"/>
          </a:p>
        </p:txBody>
      </p:sp>
      <p:sp>
        <p:nvSpPr>
          <p:cNvPr id="230" name="Google Shape;230;p35"/>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 Browsers: Client - Server</a:t>
            </a:r>
            <a:endParaRPr/>
          </a:p>
        </p:txBody>
      </p:sp>
      <p:sp>
        <p:nvSpPr>
          <p:cNvPr id="236" name="Google Shape;236;p36"/>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237" name="Google Shape;237;p36"/>
          <p:cNvPicPr preferRelativeResize="0"/>
          <p:nvPr/>
        </p:nvPicPr>
        <p:blipFill>
          <a:blip r:embed="rId3">
            <a:alphaModFix/>
          </a:blip>
          <a:stretch>
            <a:fillRect/>
          </a:stretch>
        </p:blipFill>
        <p:spPr>
          <a:xfrm>
            <a:off x="1714500" y="1151613"/>
            <a:ext cx="5715000" cy="3533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Have fun</a:t>
            </a:r>
            <a:endParaRPr/>
          </a:p>
        </p:txBody>
      </p:sp>
      <p:sp>
        <p:nvSpPr>
          <p:cNvPr id="79" name="Google Shape;79;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Lets create a web page!!</a:t>
            </a:r>
            <a:endParaRPr/>
          </a:p>
        </p:txBody>
      </p:sp>
      <p:sp>
        <p:nvSpPr>
          <p:cNvPr id="80" name="Google Shape;80;p16"/>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 Servers</a:t>
            </a:r>
            <a:endParaRPr/>
          </a:p>
        </p:txBody>
      </p:sp>
      <p:sp>
        <p:nvSpPr>
          <p:cNvPr id="243" name="Google Shape;243;p37"/>
          <p:cNvSpPr txBox="1">
            <a:spLocks noGrp="1"/>
          </p:cNvSpPr>
          <p:nvPr>
            <p:ph type="body" idx="1"/>
          </p:nvPr>
        </p:nvSpPr>
        <p:spPr>
          <a:xfrm>
            <a:off x="311700" y="1152475"/>
            <a:ext cx="53262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Web servers are programs that provide documents to requesting browsers.</a:t>
            </a:r>
            <a:endParaRPr dirty="0"/>
          </a:p>
          <a:p>
            <a:pPr marL="457200" lvl="0" indent="-342900" algn="l" rtl="0">
              <a:spcBef>
                <a:spcPts val="0"/>
              </a:spcBef>
              <a:spcAft>
                <a:spcPts val="0"/>
              </a:spcAft>
              <a:buSzPts val="1800"/>
              <a:buChar char="●"/>
            </a:pPr>
            <a:r>
              <a:rPr lang="en" dirty="0"/>
              <a:t>Servers are </a:t>
            </a:r>
            <a:r>
              <a:rPr lang="en" b="1" dirty="0">
                <a:highlight>
                  <a:srgbClr val="FFFF00"/>
                </a:highlight>
              </a:rPr>
              <a:t>slave programs</a:t>
            </a:r>
            <a:r>
              <a:rPr lang="en" dirty="0"/>
              <a:t>:</a:t>
            </a:r>
            <a:endParaRPr dirty="0"/>
          </a:p>
          <a:p>
            <a:pPr marL="914400" lvl="1" indent="-317500" algn="l" rtl="0">
              <a:spcBef>
                <a:spcPts val="0"/>
              </a:spcBef>
              <a:spcAft>
                <a:spcPts val="0"/>
              </a:spcAft>
              <a:buSzPts val="1400"/>
              <a:buChar char="○"/>
            </a:pPr>
            <a:r>
              <a:rPr lang="en" dirty="0"/>
              <a:t>They </a:t>
            </a:r>
            <a:r>
              <a:rPr lang="en" b="1" dirty="0">
                <a:highlight>
                  <a:srgbClr val="FFFF00"/>
                </a:highlight>
              </a:rPr>
              <a:t>act only when requests are made to them</a:t>
            </a:r>
            <a:r>
              <a:rPr lang="en" dirty="0">
                <a:highlight>
                  <a:srgbClr val="FFFF00"/>
                </a:highlight>
              </a:rPr>
              <a:t> </a:t>
            </a:r>
            <a:r>
              <a:rPr lang="en" dirty="0"/>
              <a:t>by browsers running on other computers on the Internet.</a:t>
            </a:r>
            <a:endParaRPr dirty="0"/>
          </a:p>
          <a:p>
            <a:pPr marL="457200" lvl="0" indent="-342900" algn="l" rtl="0">
              <a:spcBef>
                <a:spcPts val="0"/>
              </a:spcBef>
              <a:spcAft>
                <a:spcPts val="0"/>
              </a:spcAft>
              <a:buSzPts val="1800"/>
              <a:buChar char="●"/>
            </a:pPr>
            <a:r>
              <a:rPr lang="en" dirty="0">
                <a:highlight>
                  <a:srgbClr val="FFFF00"/>
                </a:highlight>
              </a:rPr>
              <a:t>Web browsers (client) initiate network communications with servers by sending them </a:t>
            </a:r>
            <a:r>
              <a:rPr lang="en" b="1" dirty="0">
                <a:highlight>
                  <a:srgbClr val="FFFF00"/>
                </a:highlight>
              </a:rPr>
              <a:t>URLs.</a:t>
            </a:r>
            <a:endParaRPr dirty="0">
              <a:highlight>
                <a:srgbClr val="FFFF00"/>
              </a:highlight>
            </a:endParaRPr>
          </a:p>
          <a:p>
            <a:pPr marL="0" lvl="0" indent="0" algn="l" rtl="0">
              <a:spcBef>
                <a:spcPts val="1600"/>
              </a:spcBef>
              <a:spcAft>
                <a:spcPts val="1600"/>
              </a:spcAft>
              <a:buNone/>
            </a:pPr>
            <a:endParaRPr dirty="0"/>
          </a:p>
        </p:txBody>
      </p:sp>
      <p:sp>
        <p:nvSpPr>
          <p:cNvPr id="244" name="Google Shape;244;p37"/>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245" name="Google Shape;245;p37"/>
          <p:cNvPicPr preferRelativeResize="0"/>
          <p:nvPr/>
        </p:nvPicPr>
        <p:blipFill>
          <a:blip r:embed="rId3">
            <a:alphaModFix/>
          </a:blip>
          <a:stretch>
            <a:fillRect/>
          </a:stretch>
        </p:blipFill>
        <p:spPr>
          <a:xfrm>
            <a:off x="6356300" y="747900"/>
            <a:ext cx="2475992" cy="3820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 Servers</a:t>
            </a:r>
            <a:endParaRPr/>
          </a:p>
        </p:txBody>
      </p:sp>
      <p:sp>
        <p:nvSpPr>
          <p:cNvPr id="251" name="Google Shape;251;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A </a:t>
            </a:r>
            <a:r>
              <a:rPr lang="en" b="1" dirty="0"/>
              <a:t>URL</a:t>
            </a:r>
            <a:r>
              <a:rPr lang="en" dirty="0"/>
              <a:t> can specify one of two different things:</a:t>
            </a:r>
            <a:endParaRPr dirty="0"/>
          </a:p>
          <a:p>
            <a:pPr marL="914400" lvl="1" indent="-317500" algn="l" rtl="0">
              <a:spcBef>
                <a:spcPts val="0"/>
              </a:spcBef>
              <a:spcAft>
                <a:spcPts val="0"/>
              </a:spcAft>
              <a:buSzPts val="1400"/>
              <a:buChar char="○"/>
            </a:pPr>
            <a:r>
              <a:rPr lang="en" b="1" dirty="0">
                <a:highlight>
                  <a:srgbClr val="FFFF00"/>
                </a:highlight>
              </a:rPr>
              <a:t>The address of a data file</a:t>
            </a:r>
            <a:r>
              <a:rPr lang="en" dirty="0">
                <a:highlight>
                  <a:srgbClr val="FFFF00"/>
                </a:highlight>
              </a:rPr>
              <a:t> </a:t>
            </a:r>
            <a:r>
              <a:rPr lang="en" dirty="0"/>
              <a:t>stored on the server that is to be sent to the client.</a:t>
            </a:r>
            <a:endParaRPr dirty="0"/>
          </a:p>
          <a:p>
            <a:pPr marL="1371600" lvl="2" indent="-317500" algn="l" rtl="0">
              <a:spcBef>
                <a:spcPts val="0"/>
              </a:spcBef>
              <a:spcAft>
                <a:spcPts val="0"/>
              </a:spcAft>
              <a:buSzPts val="1400"/>
              <a:buChar char="■"/>
            </a:pPr>
            <a:r>
              <a:rPr lang="en" dirty="0"/>
              <a:t>E.g </a:t>
            </a:r>
            <a:r>
              <a:rPr lang="en" dirty="0">
                <a:highlight>
                  <a:srgbClr val="FFFF00"/>
                </a:highlight>
              </a:rPr>
              <a:t>HTML pages</a:t>
            </a:r>
            <a:r>
              <a:rPr lang="en" dirty="0"/>
              <a:t>.</a:t>
            </a:r>
            <a:endParaRPr dirty="0"/>
          </a:p>
          <a:p>
            <a:pPr marL="914400" lvl="1" indent="-317500" algn="l" rtl="0">
              <a:spcBef>
                <a:spcPts val="0"/>
              </a:spcBef>
              <a:spcAft>
                <a:spcPts val="0"/>
              </a:spcAft>
              <a:buSzPts val="1400"/>
              <a:buChar char="○"/>
            </a:pPr>
            <a:r>
              <a:rPr lang="en" b="1" dirty="0">
                <a:highlight>
                  <a:srgbClr val="FFFF00"/>
                </a:highlight>
              </a:rPr>
              <a:t>Program stored on the server</a:t>
            </a:r>
            <a:r>
              <a:rPr lang="en" dirty="0">
                <a:highlight>
                  <a:srgbClr val="FFFF00"/>
                </a:highlight>
              </a:rPr>
              <a:t> </a:t>
            </a:r>
            <a:r>
              <a:rPr lang="en" dirty="0"/>
              <a:t>that the client wants executed, with the output of the program returned to the client </a:t>
            </a:r>
            <a:endParaRPr dirty="0"/>
          </a:p>
          <a:p>
            <a:pPr marL="1371600" lvl="2" indent="-317500" algn="l" rtl="0">
              <a:spcBef>
                <a:spcPts val="0"/>
              </a:spcBef>
              <a:spcAft>
                <a:spcPts val="0"/>
              </a:spcAft>
              <a:buSzPts val="1400"/>
              <a:buChar char="■"/>
            </a:pPr>
            <a:r>
              <a:rPr lang="en" dirty="0"/>
              <a:t>E.g </a:t>
            </a:r>
            <a:r>
              <a:rPr lang="en" dirty="0">
                <a:highlight>
                  <a:srgbClr val="FFFF00"/>
                </a:highlight>
              </a:rPr>
              <a:t>Database Query</a:t>
            </a:r>
            <a:r>
              <a:rPr lang="en" dirty="0"/>
              <a:t>.</a:t>
            </a:r>
            <a:endParaRPr dirty="0"/>
          </a:p>
          <a:p>
            <a:pPr marL="457200" lvl="0" indent="-342900" algn="l" rtl="0">
              <a:spcBef>
                <a:spcPts val="0"/>
              </a:spcBef>
              <a:spcAft>
                <a:spcPts val="0"/>
              </a:spcAft>
              <a:buSzPts val="1800"/>
              <a:buChar char="●"/>
            </a:pPr>
            <a:r>
              <a:rPr lang="en" dirty="0"/>
              <a:t>All the communications between a Web client and a Web server use the standard Web protocol, </a:t>
            </a:r>
            <a:r>
              <a:rPr lang="en" b="1" dirty="0">
                <a:highlight>
                  <a:srgbClr val="FFFF00"/>
                </a:highlight>
              </a:rPr>
              <a:t>Hypertext Transfer Protocol (HTTP)</a:t>
            </a:r>
            <a:r>
              <a:rPr lang="en" dirty="0">
                <a:highlight>
                  <a:srgbClr val="FFFF00"/>
                </a:highlight>
              </a:rPr>
              <a:t>.</a:t>
            </a:r>
            <a:endParaRPr dirty="0">
              <a:highlight>
                <a:srgbClr val="FFFF00"/>
              </a:highlight>
            </a:endParaRPr>
          </a:p>
          <a:p>
            <a:pPr marL="0" lvl="0" indent="0" algn="l" rtl="0">
              <a:spcBef>
                <a:spcPts val="1600"/>
              </a:spcBef>
              <a:spcAft>
                <a:spcPts val="1600"/>
              </a:spcAft>
              <a:buNone/>
            </a:pPr>
            <a:endParaRPr dirty="0"/>
          </a:p>
        </p:txBody>
      </p:sp>
      <p:sp>
        <p:nvSpPr>
          <p:cNvPr id="252" name="Google Shape;252;p38"/>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highlight>
                  <a:srgbClr val="FFFF00"/>
                </a:highlight>
              </a:rPr>
              <a:t>Uniform Resource Locators (URL)</a:t>
            </a:r>
            <a:endParaRPr dirty="0">
              <a:highlight>
                <a:srgbClr val="FFFF00"/>
              </a:highlight>
            </a:endParaRPr>
          </a:p>
        </p:txBody>
      </p:sp>
      <p:sp>
        <p:nvSpPr>
          <p:cNvPr id="258" name="Google Shape;258;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Uniform (or </a:t>
            </a:r>
            <a:r>
              <a:rPr lang="en"/>
              <a:t>universal) resource </a:t>
            </a:r>
            <a:r>
              <a:rPr lang="en" dirty="0"/>
              <a:t>locators (URLs) are used to identify documents (resources) on the Internet.</a:t>
            </a:r>
            <a:endParaRPr dirty="0"/>
          </a:p>
          <a:p>
            <a:pPr marL="457200" lvl="0" indent="-342900" algn="l" rtl="0">
              <a:spcBef>
                <a:spcPts val="0"/>
              </a:spcBef>
              <a:spcAft>
                <a:spcPts val="0"/>
              </a:spcAft>
              <a:buSzPts val="1800"/>
              <a:buChar char="●"/>
            </a:pPr>
            <a:r>
              <a:rPr lang="en" dirty="0"/>
              <a:t>All URLs have the same general format:</a:t>
            </a:r>
            <a:endParaRPr dirty="0"/>
          </a:p>
          <a:p>
            <a:pPr marL="914400" lvl="1" indent="-317500" algn="l" rtl="0">
              <a:spcBef>
                <a:spcPts val="0"/>
              </a:spcBef>
              <a:spcAft>
                <a:spcPts val="0"/>
              </a:spcAft>
              <a:buSzPts val="1400"/>
              <a:buChar char="○"/>
            </a:pPr>
            <a:r>
              <a:rPr lang="en" b="1" dirty="0">
                <a:solidFill>
                  <a:schemeClr val="accent5"/>
                </a:solidFill>
                <a:highlight>
                  <a:srgbClr val="FFFF00"/>
                </a:highlight>
              </a:rPr>
              <a:t>scheme</a:t>
            </a:r>
            <a:r>
              <a:rPr lang="en" dirty="0">
                <a:highlight>
                  <a:srgbClr val="FFFF00"/>
                </a:highlight>
              </a:rPr>
              <a:t>://object-address</a:t>
            </a:r>
            <a:endParaRPr dirty="0">
              <a:highlight>
                <a:srgbClr val="FFFF00"/>
              </a:highlight>
            </a:endParaRPr>
          </a:p>
          <a:p>
            <a:pPr marL="1371600" lvl="2" indent="-317500" algn="l" rtl="0">
              <a:spcBef>
                <a:spcPts val="0"/>
              </a:spcBef>
              <a:spcAft>
                <a:spcPts val="0"/>
              </a:spcAft>
              <a:buSzPts val="1400"/>
              <a:buChar char="■"/>
            </a:pPr>
            <a:r>
              <a:rPr lang="en" dirty="0"/>
              <a:t>The </a:t>
            </a:r>
            <a:r>
              <a:rPr lang="en" b="1" dirty="0">
                <a:highlight>
                  <a:srgbClr val="FFFF00"/>
                </a:highlight>
              </a:rPr>
              <a:t>scheme</a:t>
            </a:r>
            <a:r>
              <a:rPr lang="en" dirty="0">
                <a:highlight>
                  <a:srgbClr val="FFFF00"/>
                </a:highlight>
              </a:rPr>
              <a:t> </a:t>
            </a:r>
            <a:r>
              <a:rPr lang="en" dirty="0"/>
              <a:t>is often a </a:t>
            </a:r>
            <a:r>
              <a:rPr lang="en" b="1" dirty="0">
                <a:highlight>
                  <a:srgbClr val="FFFF00"/>
                </a:highlight>
              </a:rPr>
              <a:t>communications protocol</a:t>
            </a:r>
            <a:r>
              <a:rPr lang="en" dirty="0"/>
              <a:t>, E.g: http://</a:t>
            </a:r>
            <a:endParaRPr dirty="0"/>
          </a:p>
          <a:p>
            <a:pPr marL="1371600" lvl="2" indent="-317500" algn="l" rtl="0">
              <a:spcBef>
                <a:spcPts val="0"/>
              </a:spcBef>
              <a:spcAft>
                <a:spcPts val="0"/>
              </a:spcAft>
              <a:buSzPts val="1400"/>
              <a:buChar char="■"/>
            </a:pPr>
            <a:r>
              <a:rPr lang="en" dirty="0"/>
              <a:t>The object address consist of:</a:t>
            </a:r>
            <a:endParaRPr dirty="0"/>
          </a:p>
          <a:p>
            <a:pPr marL="1828800" lvl="3" indent="-317500" algn="l" rtl="0">
              <a:spcBef>
                <a:spcPts val="0"/>
              </a:spcBef>
              <a:spcAft>
                <a:spcPts val="0"/>
              </a:spcAft>
              <a:buSzPts val="1400"/>
              <a:buChar char="●"/>
            </a:pPr>
            <a:r>
              <a:rPr lang="en" dirty="0"/>
              <a:t>//</a:t>
            </a:r>
            <a:r>
              <a:rPr lang="en" b="1" dirty="0">
                <a:solidFill>
                  <a:srgbClr val="FF9900"/>
                </a:solidFill>
                <a:highlight>
                  <a:srgbClr val="FFFF00"/>
                </a:highlight>
              </a:rPr>
              <a:t>domain-name</a:t>
            </a:r>
            <a:r>
              <a:rPr lang="en" dirty="0"/>
              <a:t>/</a:t>
            </a:r>
            <a:r>
              <a:rPr lang="en" b="1" dirty="0">
                <a:highlight>
                  <a:srgbClr val="FFFF00"/>
                </a:highlight>
              </a:rPr>
              <a:t>path-to-document</a:t>
            </a:r>
            <a:r>
              <a:rPr lang="en" dirty="0">
                <a:highlight>
                  <a:srgbClr val="FFFF00"/>
                </a:highlight>
              </a:rPr>
              <a:t>.</a:t>
            </a:r>
            <a:endParaRPr dirty="0">
              <a:highlight>
                <a:srgbClr val="FFFF00"/>
              </a:highlight>
            </a:endParaRPr>
          </a:p>
          <a:p>
            <a:pPr marL="1828800" lvl="3" indent="-317500" algn="l" rtl="0">
              <a:spcBef>
                <a:spcPts val="0"/>
              </a:spcBef>
              <a:spcAft>
                <a:spcPts val="0"/>
              </a:spcAft>
              <a:buSzPts val="1400"/>
              <a:buChar char="●"/>
            </a:pPr>
            <a:r>
              <a:rPr lang="en" dirty="0"/>
              <a:t>E.g: //</a:t>
            </a:r>
            <a:r>
              <a:rPr lang="en" b="1" dirty="0">
                <a:solidFill>
                  <a:srgbClr val="FF9900"/>
                </a:solidFill>
              </a:rPr>
              <a:t>gumboco.com</a:t>
            </a:r>
            <a:r>
              <a:rPr lang="en" dirty="0"/>
              <a:t>/</a:t>
            </a:r>
            <a:r>
              <a:rPr lang="en" b="1" dirty="0"/>
              <a:t>storefront.html</a:t>
            </a:r>
            <a:endParaRPr b="1" dirty="0"/>
          </a:p>
          <a:p>
            <a:pPr marL="1371600" lvl="2" indent="-317500" algn="l" rtl="0">
              <a:spcBef>
                <a:spcPts val="0"/>
              </a:spcBef>
              <a:spcAft>
                <a:spcPts val="0"/>
              </a:spcAft>
              <a:buSzPts val="1400"/>
              <a:buChar char="■"/>
            </a:pPr>
            <a:r>
              <a:rPr lang="en" dirty="0"/>
              <a:t>The full url is:</a:t>
            </a:r>
            <a:endParaRPr dirty="0"/>
          </a:p>
          <a:p>
            <a:pPr marL="1371600" lvl="0" indent="0" algn="l" rtl="0">
              <a:spcBef>
                <a:spcPts val="1600"/>
              </a:spcBef>
              <a:spcAft>
                <a:spcPts val="1600"/>
              </a:spcAft>
              <a:buNone/>
            </a:pPr>
            <a:r>
              <a:rPr lang="en" b="1" dirty="0">
                <a:solidFill>
                  <a:schemeClr val="accent5"/>
                </a:solidFill>
              </a:rPr>
              <a:t>http:</a:t>
            </a:r>
            <a:r>
              <a:rPr lang="en" dirty="0"/>
              <a:t>//</a:t>
            </a:r>
            <a:r>
              <a:rPr lang="en" b="1" dirty="0">
                <a:solidFill>
                  <a:schemeClr val="accent4"/>
                </a:solidFill>
              </a:rPr>
              <a:t>www.gumboco.com</a:t>
            </a:r>
            <a:r>
              <a:rPr lang="en" dirty="0"/>
              <a:t>/</a:t>
            </a:r>
            <a:r>
              <a:rPr lang="en" b="1" dirty="0"/>
              <a:t>storefront.html</a:t>
            </a:r>
            <a:endParaRPr b="1" dirty="0"/>
          </a:p>
        </p:txBody>
      </p:sp>
      <p:sp>
        <p:nvSpPr>
          <p:cNvPr id="259" name="Google Shape;259;p39"/>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Uniform Resource Locators (URL)</a:t>
            </a:r>
            <a:endParaRPr/>
          </a:p>
        </p:txBody>
      </p:sp>
      <p:sp>
        <p:nvSpPr>
          <p:cNvPr id="265" name="Google Shape;265;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The path to the file may consist of </a:t>
            </a:r>
            <a:r>
              <a:rPr lang="en" b="1" dirty="0">
                <a:solidFill>
                  <a:srgbClr val="FF9900"/>
                </a:solidFill>
              </a:rPr>
              <a:t>directory</a:t>
            </a:r>
            <a:r>
              <a:rPr lang="en" dirty="0"/>
              <a:t> and </a:t>
            </a:r>
            <a:r>
              <a:rPr lang="en" b="1" dirty="0">
                <a:solidFill>
                  <a:schemeClr val="accent5"/>
                </a:solidFill>
              </a:rPr>
              <a:t>file</a:t>
            </a:r>
            <a:r>
              <a:rPr lang="en" dirty="0"/>
              <a:t> names.</a:t>
            </a:r>
            <a:endParaRPr dirty="0"/>
          </a:p>
          <a:p>
            <a:pPr marL="0" lvl="0" indent="0" algn="ctr" rtl="0">
              <a:spcBef>
                <a:spcPts val="1600"/>
              </a:spcBef>
              <a:spcAft>
                <a:spcPts val="0"/>
              </a:spcAft>
              <a:buNone/>
            </a:pPr>
            <a:r>
              <a:rPr lang="en" dirty="0"/>
              <a:t>http://www.gumboco.com</a:t>
            </a:r>
            <a:r>
              <a:rPr lang="en" dirty="0">
                <a:highlight>
                  <a:srgbClr val="FFFF00"/>
                </a:highlight>
              </a:rPr>
              <a:t>/</a:t>
            </a:r>
            <a:r>
              <a:rPr lang="en" b="1" dirty="0">
                <a:solidFill>
                  <a:srgbClr val="FF9900"/>
                </a:solidFill>
                <a:highlight>
                  <a:srgbClr val="FFFF00"/>
                </a:highlight>
              </a:rPr>
              <a:t>departments</a:t>
            </a:r>
            <a:r>
              <a:rPr lang="en" dirty="0">
                <a:highlight>
                  <a:srgbClr val="FFFF00"/>
                </a:highlight>
              </a:rPr>
              <a:t>/</a:t>
            </a:r>
            <a:r>
              <a:rPr lang="en" b="1" dirty="0">
                <a:solidFill>
                  <a:schemeClr val="accent5"/>
                </a:solidFill>
                <a:highlight>
                  <a:srgbClr val="FFFF00"/>
                </a:highlight>
              </a:rPr>
              <a:t>index.html</a:t>
            </a:r>
            <a:endParaRPr b="1" dirty="0">
              <a:solidFill>
                <a:schemeClr val="accent5"/>
              </a:solidFill>
              <a:highlight>
                <a:srgbClr val="FFFF00"/>
              </a:highlight>
            </a:endParaRPr>
          </a:p>
          <a:p>
            <a:pPr marL="457200" lvl="0" indent="-342900" algn="l" rtl="0">
              <a:spcBef>
                <a:spcPts val="1600"/>
              </a:spcBef>
              <a:spcAft>
                <a:spcPts val="0"/>
              </a:spcAft>
              <a:buSzPts val="1800"/>
              <a:buChar char="●"/>
            </a:pPr>
            <a:r>
              <a:rPr lang="en" dirty="0"/>
              <a:t>If the specified document is a directory rather than a single document, the directory’s name is followed immediately by a slash, as in the following:</a:t>
            </a:r>
            <a:endParaRPr dirty="0"/>
          </a:p>
          <a:p>
            <a:pPr marL="971550" lvl="1" indent="-317500" algn="l" rtl="0">
              <a:spcBef>
                <a:spcPts val="0"/>
              </a:spcBef>
              <a:spcAft>
                <a:spcPts val="0"/>
              </a:spcAft>
              <a:buSzPts val="1400"/>
              <a:buChar char="○"/>
            </a:pPr>
            <a:r>
              <a:rPr lang="en" dirty="0"/>
              <a:t>http://www.gumboco.com/</a:t>
            </a:r>
            <a:r>
              <a:rPr lang="en" b="1" dirty="0">
                <a:solidFill>
                  <a:srgbClr val="FF9900"/>
                </a:solidFill>
              </a:rPr>
              <a:t>departments</a:t>
            </a:r>
            <a:r>
              <a:rPr lang="en" dirty="0"/>
              <a:t>/</a:t>
            </a:r>
            <a:endParaRPr dirty="0"/>
          </a:p>
          <a:p>
            <a:pPr marL="457200" lvl="0" indent="-342900" algn="l" rtl="0">
              <a:spcBef>
                <a:spcPts val="0"/>
              </a:spcBef>
              <a:spcAft>
                <a:spcPts val="0"/>
              </a:spcAft>
              <a:buSzPts val="1800"/>
              <a:buChar char="●"/>
            </a:pPr>
            <a:r>
              <a:rPr lang="en" dirty="0"/>
              <a:t>The server then searches at the top level of the directory in which servable documents are normally stored for something it recognizes as a </a:t>
            </a:r>
            <a:r>
              <a:rPr lang="en" b="1" dirty="0"/>
              <a:t>home page</a:t>
            </a:r>
            <a:r>
              <a:rPr lang="en" dirty="0"/>
              <a:t>. </a:t>
            </a:r>
            <a:endParaRPr dirty="0"/>
          </a:p>
          <a:p>
            <a:pPr marL="971550" lvl="1" indent="-317500" algn="l" rtl="0">
              <a:spcBef>
                <a:spcPts val="0"/>
              </a:spcBef>
              <a:spcAft>
                <a:spcPts val="0"/>
              </a:spcAft>
              <a:buSzPts val="1400"/>
              <a:buChar char="○"/>
            </a:pPr>
            <a:r>
              <a:rPr lang="en" dirty="0"/>
              <a:t>By convention, this page is often a file named </a:t>
            </a:r>
            <a:r>
              <a:rPr lang="en" b="1" dirty="0">
                <a:highlight>
                  <a:srgbClr val="FFFF00"/>
                </a:highlight>
              </a:rPr>
              <a:t>index</a:t>
            </a:r>
            <a:r>
              <a:rPr lang="en" b="1" dirty="0"/>
              <a:t>.html</a:t>
            </a:r>
            <a:r>
              <a:rPr lang="en" dirty="0"/>
              <a:t>.</a:t>
            </a:r>
            <a:endParaRPr dirty="0"/>
          </a:p>
          <a:p>
            <a:pPr marL="457200" lvl="0" indent="-342900" algn="l" rtl="0">
              <a:spcBef>
                <a:spcPts val="0"/>
              </a:spcBef>
              <a:spcAft>
                <a:spcPts val="0"/>
              </a:spcAft>
              <a:buSzPts val="1800"/>
              <a:buChar char="●"/>
            </a:pPr>
            <a:r>
              <a:rPr lang="en" dirty="0"/>
              <a:t>The home page usually includes links that allow the user to find the other related servable files on the server.</a:t>
            </a:r>
            <a:endParaRPr dirty="0"/>
          </a:p>
        </p:txBody>
      </p:sp>
      <p:sp>
        <p:nvSpPr>
          <p:cNvPr id="266" name="Google Shape;266;p40"/>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Uniform Resource Locators (URL)</a:t>
            </a:r>
            <a:endParaRPr/>
          </a:p>
        </p:txBody>
      </p:sp>
      <p:sp>
        <p:nvSpPr>
          <p:cNvPr id="272" name="Google Shape;272;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URL's are commonly referred to as Web addresses</a:t>
            </a:r>
            <a:endParaRPr dirty="0"/>
          </a:p>
          <a:p>
            <a:pPr marL="457200" lvl="0" indent="-342900" algn="l" rtl="0">
              <a:spcBef>
                <a:spcPts val="0"/>
              </a:spcBef>
              <a:spcAft>
                <a:spcPts val="0"/>
              </a:spcAft>
              <a:buSzPts val="1800"/>
              <a:buChar char="●"/>
            </a:pPr>
            <a:r>
              <a:rPr lang="en" dirty="0"/>
              <a:t>the different parts of the Web address provide information for locating the page.</a:t>
            </a:r>
            <a:endParaRPr dirty="0"/>
          </a:p>
          <a:p>
            <a:pPr marL="457200" lvl="0" indent="-342900" algn="l" rtl="0">
              <a:spcBef>
                <a:spcPts val="0"/>
              </a:spcBef>
              <a:spcAft>
                <a:spcPts val="0"/>
              </a:spcAft>
              <a:buSzPts val="1800"/>
              <a:buChar char="●"/>
            </a:pPr>
            <a:r>
              <a:rPr lang="en" dirty="0"/>
              <a:t>We have seen some parts, what about the other parts?</a:t>
            </a:r>
            <a:endParaRPr dirty="0"/>
          </a:p>
          <a:p>
            <a:pPr marL="914400" lvl="1" indent="-317500" algn="l" rtl="0">
              <a:spcBef>
                <a:spcPts val="0"/>
              </a:spcBef>
              <a:spcAft>
                <a:spcPts val="0"/>
              </a:spcAft>
              <a:buSzPts val="1400"/>
              <a:buChar char="○"/>
            </a:pPr>
            <a:r>
              <a:rPr lang="en" b="1" dirty="0">
                <a:solidFill>
                  <a:schemeClr val="accent5"/>
                </a:solidFill>
              </a:rPr>
              <a:t>http:</a:t>
            </a:r>
            <a:r>
              <a:rPr lang="en" dirty="0"/>
              <a:t>//</a:t>
            </a:r>
            <a:r>
              <a:rPr lang="en" b="1" dirty="0">
                <a:solidFill>
                  <a:schemeClr val="accent1"/>
                </a:solidFill>
              </a:rPr>
              <a:t>www.gumboco.com</a:t>
            </a:r>
            <a:r>
              <a:rPr lang="en" dirty="0"/>
              <a:t>/</a:t>
            </a:r>
            <a:r>
              <a:rPr lang="en" b="1" dirty="0"/>
              <a:t>storefront.html</a:t>
            </a:r>
            <a:endParaRPr b="1" dirty="0"/>
          </a:p>
          <a:p>
            <a:pPr marL="914400" lvl="1" indent="-317500" algn="l" rtl="0">
              <a:spcBef>
                <a:spcPts val="0"/>
              </a:spcBef>
              <a:spcAft>
                <a:spcPts val="0"/>
              </a:spcAft>
              <a:buSzPts val="1400"/>
              <a:buChar char="○"/>
            </a:pPr>
            <a:r>
              <a:rPr lang="en" dirty="0"/>
              <a:t>What about: </a:t>
            </a:r>
            <a:r>
              <a:rPr lang="en" b="1" dirty="0"/>
              <a:t>www </a:t>
            </a:r>
            <a:r>
              <a:rPr lang="en" dirty="0"/>
              <a:t>and </a:t>
            </a:r>
            <a:r>
              <a:rPr lang="en" b="1" dirty="0"/>
              <a:t>com</a:t>
            </a:r>
            <a:r>
              <a:rPr lang="en" dirty="0"/>
              <a:t>?</a:t>
            </a:r>
            <a:endParaRPr dirty="0"/>
          </a:p>
          <a:p>
            <a:pPr marL="457200" lvl="0" indent="-342900" algn="l" rtl="0">
              <a:spcBef>
                <a:spcPts val="0"/>
              </a:spcBef>
              <a:spcAft>
                <a:spcPts val="0"/>
              </a:spcAft>
              <a:buSzPts val="1800"/>
              <a:buChar char="●"/>
            </a:pPr>
            <a:r>
              <a:rPr lang="en" dirty="0"/>
              <a:t>For information about </a:t>
            </a:r>
            <a:r>
              <a:rPr lang="en" u="sng" dirty="0">
                <a:solidFill>
                  <a:schemeClr val="hlink"/>
                </a:solidFill>
                <a:hlinkClick r:id="rId3"/>
              </a:rPr>
              <a:t>www</a:t>
            </a:r>
            <a:r>
              <a:rPr lang="en" dirty="0"/>
              <a:t> click on the link.</a:t>
            </a:r>
            <a:endParaRPr dirty="0"/>
          </a:p>
          <a:p>
            <a:pPr marL="457200" lvl="0" indent="-342900" algn="l" rtl="0">
              <a:spcBef>
                <a:spcPts val="1600"/>
              </a:spcBef>
              <a:spcAft>
                <a:spcPts val="0"/>
              </a:spcAft>
              <a:buSzPts val="1800"/>
              <a:buChar char="●"/>
            </a:pPr>
            <a:r>
              <a:rPr lang="en" dirty="0"/>
              <a:t>com is what we call </a:t>
            </a:r>
            <a:r>
              <a:rPr lang="en" b="1" dirty="0">
                <a:highlight>
                  <a:srgbClr val="FFFF00"/>
                </a:highlight>
              </a:rPr>
              <a:t>Top Level</a:t>
            </a:r>
            <a:r>
              <a:rPr lang="en" dirty="0">
                <a:highlight>
                  <a:srgbClr val="FFFF00"/>
                </a:highlight>
              </a:rPr>
              <a:t> </a:t>
            </a:r>
            <a:r>
              <a:rPr lang="en" b="1" dirty="0">
                <a:highlight>
                  <a:srgbClr val="FFFF00"/>
                </a:highlight>
              </a:rPr>
              <a:t>Domain </a:t>
            </a:r>
            <a:r>
              <a:rPr lang="en" dirty="0"/>
              <a:t>names.</a:t>
            </a:r>
            <a:endParaRPr dirty="0"/>
          </a:p>
          <a:p>
            <a:pPr marL="0" lvl="0" indent="0" algn="l" rtl="0">
              <a:spcBef>
                <a:spcPts val="1600"/>
              </a:spcBef>
              <a:spcAft>
                <a:spcPts val="1600"/>
              </a:spcAft>
              <a:buNone/>
            </a:pPr>
            <a:endParaRPr dirty="0"/>
          </a:p>
        </p:txBody>
      </p:sp>
      <p:sp>
        <p:nvSpPr>
          <p:cNvPr id="273" name="Google Shape;273;p41"/>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Uniform Resource Locators (URL)</a:t>
            </a:r>
            <a:endParaRPr/>
          </a:p>
        </p:txBody>
      </p:sp>
      <p:sp>
        <p:nvSpPr>
          <p:cNvPr id="279" name="Google Shape;279;p42"/>
          <p:cNvSpPr txBox="1">
            <a:spLocks noGrp="1"/>
          </p:cNvSpPr>
          <p:nvPr>
            <p:ph type="body" idx="1"/>
          </p:nvPr>
        </p:nvSpPr>
        <p:spPr>
          <a:xfrm>
            <a:off x="311700" y="1152475"/>
            <a:ext cx="43503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 top-level domain (TLD) is one of the domains at the highest level in the hierarchical Domain Name System of the Internet.</a:t>
            </a:r>
            <a:endParaRPr/>
          </a:p>
          <a:p>
            <a:pPr marL="457200" lvl="0" indent="-342900" algn="l" rtl="0">
              <a:spcBef>
                <a:spcPts val="0"/>
              </a:spcBef>
              <a:spcAft>
                <a:spcPts val="0"/>
              </a:spcAft>
              <a:buSzPts val="1800"/>
              <a:buChar char="●"/>
            </a:pPr>
            <a:r>
              <a:rPr lang="en" u="sng">
                <a:solidFill>
                  <a:schemeClr val="hlink"/>
                </a:solidFill>
                <a:hlinkClick r:id="rId3"/>
              </a:rPr>
              <a:t>Top-Level Domain Name</a:t>
            </a:r>
            <a:r>
              <a:rPr lang="en"/>
              <a:t>. </a:t>
            </a:r>
            <a:endParaRPr/>
          </a:p>
          <a:p>
            <a:pPr marL="914400" lvl="1" indent="-317500" algn="l" rtl="0">
              <a:spcBef>
                <a:spcPts val="0"/>
              </a:spcBef>
              <a:spcAft>
                <a:spcPts val="0"/>
              </a:spcAft>
              <a:buSzPts val="1400"/>
              <a:buChar char="○"/>
            </a:pPr>
            <a:r>
              <a:rPr lang="en"/>
              <a:t>E.g: com, net, org, edu, sa … etc.</a:t>
            </a:r>
            <a:endParaRPr/>
          </a:p>
          <a:p>
            <a:pPr marL="457200" lvl="0" indent="-342900" algn="l" rtl="0">
              <a:spcBef>
                <a:spcPts val="0"/>
              </a:spcBef>
              <a:spcAft>
                <a:spcPts val="0"/>
              </a:spcAft>
              <a:buSzPts val="1800"/>
              <a:buChar char="●"/>
            </a:pPr>
            <a:r>
              <a:rPr lang="en"/>
              <a:t>A top-level domain (TLD) identifies the right-most part of the domain name.</a:t>
            </a:r>
            <a:endParaRPr/>
          </a:p>
        </p:txBody>
      </p:sp>
      <p:sp>
        <p:nvSpPr>
          <p:cNvPr id="280" name="Google Shape;280;p42"/>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pic>
        <p:nvPicPr>
          <p:cNvPr id="281" name="Google Shape;281;p42"/>
          <p:cNvPicPr preferRelativeResize="0"/>
          <p:nvPr/>
        </p:nvPicPr>
        <p:blipFill>
          <a:blip r:embed="rId4">
            <a:alphaModFix/>
          </a:blip>
          <a:stretch>
            <a:fillRect/>
          </a:stretch>
        </p:blipFill>
        <p:spPr>
          <a:xfrm>
            <a:off x="4662000" y="1700113"/>
            <a:ext cx="4177201" cy="232112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Top-Level Domain Name</a:t>
            </a:r>
            <a:endParaRPr/>
          </a:p>
        </p:txBody>
      </p:sp>
      <p:sp>
        <p:nvSpPr>
          <p:cNvPr id="287" name="Google Shape;287;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Country:</a:t>
            </a:r>
            <a:endParaRPr/>
          </a:p>
          <a:p>
            <a:pPr marL="914400" lvl="1" indent="-317500" algn="l" rtl="0">
              <a:spcBef>
                <a:spcPts val="0"/>
              </a:spcBef>
              <a:spcAft>
                <a:spcPts val="0"/>
              </a:spcAft>
              <a:buSzPts val="1400"/>
              <a:buChar char="○"/>
            </a:pPr>
            <a:r>
              <a:rPr lang="en"/>
              <a:t>Two character codes originally intended to indicate the geographical location (country) of the web site, Eg:</a:t>
            </a:r>
            <a:endParaRPr/>
          </a:p>
          <a:p>
            <a:pPr marL="1371600" lvl="2" indent="-317500" algn="l" rtl="0">
              <a:spcBef>
                <a:spcPts val="0"/>
              </a:spcBef>
              <a:spcAft>
                <a:spcPts val="0"/>
              </a:spcAft>
              <a:buSzPts val="1400"/>
              <a:buChar char="■"/>
            </a:pPr>
            <a:r>
              <a:rPr lang="en"/>
              <a:t>sa, us, uk, jp.. etc</a:t>
            </a:r>
            <a:endParaRPr/>
          </a:p>
          <a:p>
            <a:pPr marL="457200" lvl="0" indent="-342900" algn="l" rtl="0">
              <a:spcBef>
                <a:spcPts val="0"/>
              </a:spcBef>
              <a:spcAft>
                <a:spcPts val="0"/>
              </a:spcAft>
              <a:buSzPts val="1800"/>
              <a:buChar char="●"/>
            </a:pPr>
            <a:r>
              <a:rPr lang="en"/>
              <a:t>Organization:</a:t>
            </a:r>
            <a:endParaRPr/>
          </a:p>
          <a:p>
            <a:pPr marL="914400" lvl="1" indent="-317500" algn="l" rtl="0">
              <a:spcBef>
                <a:spcPts val="0"/>
              </a:spcBef>
              <a:spcAft>
                <a:spcPts val="0"/>
              </a:spcAft>
              <a:buSzPts val="1400"/>
              <a:buChar char="○"/>
            </a:pPr>
            <a:r>
              <a:rPr lang="en" b="1"/>
              <a:t>edu</a:t>
            </a:r>
            <a:r>
              <a:rPr lang="en"/>
              <a:t> is for educational institutions, </a:t>
            </a:r>
            <a:endParaRPr/>
          </a:p>
          <a:p>
            <a:pPr marL="914400" lvl="1" indent="-317500" algn="l" rtl="0">
              <a:spcBef>
                <a:spcPts val="0"/>
              </a:spcBef>
              <a:spcAft>
                <a:spcPts val="0"/>
              </a:spcAft>
              <a:buSzPts val="1400"/>
              <a:buChar char="○"/>
            </a:pPr>
            <a:r>
              <a:rPr lang="en" b="1"/>
              <a:t>com </a:t>
            </a:r>
            <a:r>
              <a:rPr lang="en"/>
              <a:t>for a company, </a:t>
            </a:r>
            <a:endParaRPr/>
          </a:p>
          <a:p>
            <a:pPr marL="914400" lvl="1" indent="-317500" algn="l" rtl="0">
              <a:spcBef>
                <a:spcPts val="0"/>
              </a:spcBef>
              <a:spcAft>
                <a:spcPts val="0"/>
              </a:spcAft>
              <a:buSzPts val="1400"/>
              <a:buChar char="○"/>
            </a:pPr>
            <a:r>
              <a:rPr lang="en" b="1"/>
              <a:t>gov</a:t>
            </a:r>
            <a:r>
              <a:rPr lang="en"/>
              <a:t> is used for the government, </a:t>
            </a:r>
            <a:endParaRPr/>
          </a:p>
          <a:p>
            <a:pPr marL="914400" lvl="1" indent="-317500" algn="l" rtl="0">
              <a:spcBef>
                <a:spcPts val="0"/>
              </a:spcBef>
              <a:spcAft>
                <a:spcPts val="0"/>
              </a:spcAft>
              <a:buSzPts val="1400"/>
              <a:buChar char="○"/>
            </a:pPr>
            <a:r>
              <a:rPr lang="en" b="1"/>
              <a:t>org</a:t>
            </a:r>
            <a:r>
              <a:rPr lang="en"/>
              <a:t> is used for many other kinds of organizations</a:t>
            </a:r>
            <a:endParaRPr/>
          </a:p>
          <a:p>
            <a:pPr marL="457200" lvl="0" indent="-342900" algn="l" rtl="0">
              <a:spcBef>
                <a:spcPts val="0"/>
              </a:spcBef>
              <a:spcAft>
                <a:spcPts val="0"/>
              </a:spcAft>
              <a:buSzPts val="1800"/>
              <a:buChar char="●"/>
            </a:pPr>
            <a:r>
              <a:rPr lang="en"/>
              <a:t>Sometimes we can have more than on TLD, e.g:</a:t>
            </a:r>
            <a:endParaRPr/>
          </a:p>
          <a:p>
            <a:pPr marL="0" lvl="0" indent="0" algn="ctr" rtl="0">
              <a:spcBef>
                <a:spcPts val="1600"/>
              </a:spcBef>
              <a:spcAft>
                <a:spcPts val="1600"/>
              </a:spcAft>
              <a:buNone/>
            </a:pPr>
            <a:r>
              <a:rPr lang="en"/>
              <a:t>www.yu.</a:t>
            </a:r>
            <a:r>
              <a:rPr lang="en" b="1">
                <a:solidFill>
                  <a:srgbClr val="FF9900"/>
                </a:solidFill>
              </a:rPr>
              <a:t>edu</a:t>
            </a:r>
            <a:r>
              <a:rPr lang="en"/>
              <a:t>.</a:t>
            </a:r>
            <a:r>
              <a:rPr lang="en" b="1">
                <a:solidFill>
                  <a:schemeClr val="accent5"/>
                </a:solidFill>
              </a:rPr>
              <a:t>sa</a:t>
            </a:r>
            <a:r>
              <a:rPr lang="en"/>
              <a:t> </a:t>
            </a:r>
            <a:endParaRPr/>
          </a:p>
        </p:txBody>
      </p:sp>
      <p:sp>
        <p:nvSpPr>
          <p:cNvPr id="288" name="Google Shape;288;p43"/>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Security</a:t>
            </a:r>
            <a:endParaRPr/>
          </a:p>
        </p:txBody>
      </p:sp>
      <p:sp>
        <p:nvSpPr>
          <p:cNvPr id="301" name="Google Shape;301;p45"/>
          <p:cNvSpPr txBox="1">
            <a:spLocks noGrp="1"/>
          </p:cNvSpPr>
          <p:nvPr>
            <p:ph type="body" idx="1"/>
          </p:nvPr>
        </p:nvSpPr>
        <p:spPr>
          <a:xfrm>
            <a:off x="311700" y="1152475"/>
            <a:ext cx="42861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Does web developers face security issues?</a:t>
            </a:r>
            <a:endParaRPr/>
          </a:p>
          <a:p>
            <a:pPr marL="457200" lvl="0" indent="-342900" algn="l" rtl="0">
              <a:spcBef>
                <a:spcPts val="0"/>
              </a:spcBef>
              <a:spcAft>
                <a:spcPts val="0"/>
              </a:spcAft>
              <a:buSzPts val="1800"/>
              <a:buChar char="●"/>
            </a:pPr>
            <a:r>
              <a:rPr lang="en"/>
              <a:t>What do you think are the security issues web developers face?</a:t>
            </a:r>
            <a:endParaRPr/>
          </a:p>
        </p:txBody>
      </p:sp>
      <p:sp>
        <p:nvSpPr>
          <p:cNvPr id="302" name="Google Shape;302;p45"/>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pic>
        <p:nvPicPr>
          <p:cNvPr id="303" name="Google Shape;303;p45"/>
          <p:cNvPicPr preferRelativeResize="0"/>
          <p:nvPr/>
        </p:nvPicPr>
        <p:blipFill>
          <a:blip r:embed="rId3">
            <a:alphaModFix/>
          </a:blip>
          <a:stretch>
            <a:fillRect/>
          </a:stretch>
        </p:blipFill>
        <p:spPr>
          <a:xfrm>
            <a:off x="5355400" y="1267912"/>
            <a:ext cx="3476900" cy="2607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Security</a:t>
            </a:r>
            <a:endParaRPr/>
          </a:p>
        </p:txBody>
      </p:sp>
      <p:sp>
        <p:nvSpPr>
          <p:cNvPr id="309" name="Google Shape;309;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Web development has many security issues. </a:t>
            </a:r>
            <a:endParaRPr/>
          </a:p>
          <a:p>
            <a:pPr marL="457200" lvl="0" indent="-342900" algn="l" rtl="0">
              <a:spcBef>
                <a:spcPts val="0"/>
              </a:spcBef>
              <a:spcAft>
                <a:spcPts val="0"/>
              </a:spcAft>
              <a:buSzPts val="1800"/>
              <a:buChar char="●"/>
            </a:pPr>
            <a:r>
              <a:rPr lang="en"/>
              <a:t>One main security issue is getting data from/to the web server/client without being read by, modified or destroyed by anyone.</a:t>
            </a:r>
            <a:endParaRPr/>
          </a:p>
          <a:p>
            <a:pPr marL="457200" lvl="0" indent="-342900" algn="l" rtl="0">
              <a:spcBef>
                <a:spcPts val="0"/>
              </a:spcBef>
              <a:spcAft>
                <a:spcPts val="0"/>
              </a:spcAft>
              <a:buSzPts val="1800"/>
              <a:buChar char="●"/>
            </a:pPr>
            <a:r>
              <a:rPr lang="en"/>
              <a:t>This of the following examples:</a:t>
            </a:r>
            <a:endParaRPr/>
          </a:p>
          <a:p>
            <a:pPr marL="914400" lvl="1" indent="-317500" algn="l" rtl="0">
              <a:spcBef>
                <a:spcPts val="0"/>
              </a:spcBef>
              <a:spcAft>
                <a:spcPts val="0"/>
              </a:spcAft>
              <a:buSzPts val="1400"/>
              <a:buChar char="○"/>
            </a:pPr>
            <a:r>
              <a:rPr lang="en"/>
              <a:t>You are entering your credit card number to buy something online, you don’t want your credit card number to be </a:t>
            </a:r>
            <a:r>
              <a:rPr lang="en" b="1"/>
              <a:t>intercepted </a:t>
            </a:r>
            <a:r>
              <a:rPr lang="en"/>
              <a:t>and </a:t>
            </a:r>
            <a:r>
              <a:rPr lang="en" b="1"/>
              <a:t>stolen</a:t>
            </a:r>
            <a:r>
              <a:rPr lang="en"/>
              <a:t> by anyone, right?!</a:t>
            </a:r>
            <a:endParaRPr/>
          </a:p>
          <a:p>
            <a:pPr marL="914400" lvl="1" indent="-317500" algn="l" rtl="0">
              <a:spcBef>
                <a:spcPts val="0"/>
              </a:spcBef>
              <a:spcAft>
                <a:spcPts val="0"/>
              </a:spcAft>
              <a:buSzPts val="1400"/>
              <a:buChar char="○"/>
            </a:pPr>
            <a:r>
              <a:rPr lang="en"/>
              <a:t>You are doing money transfer, the amount you are transferring is 1000 sar. You don’t want anyone to </a:t>
            </a:r>
            <a:r>
              <a:rPr lang="en" b="1"/>
              <a:t>intercept </a:t>
            </a:r>
            <a:r>
              <a:rPr lang="en"/>
              <a:t>and </a:t>
            </a:r>
            <a:r>
              <a:rPr lang="en" b="1"/>
              <a:t>modified</a:t>
            </a:r>
            <a:r>
              <a:rPr lang="en"/>
              <a:t> the amount to 1000000 sar, right?!</a:t>
            </a:r>
            <a:endParaRPr/>
          </a:p>
          <a:p>
            <a:pPr marL="914400" lvl="1" indent="-317500" algn="l" rtl="0">
              <a:spcBef>
                <a:spcPts val="0"/>
              </a:spcBef>
              <a:spcAft>
                <a:spcPts val="0"/>
              </a:spcAft>
              <a:buSzPts val="1400"/>
              <a:buChar char="○"/>
            </a:pPr>
            <a:r>
              <a:rPr lang="en"/>
              <a:t>You are sending a request to check your result on edugate, however, your request is not reaching the server. The request data is being </a:t>
            </a:r>
            <a:r>
              <a:rPr lang="en" b="1"/>
              <a:t>destroyed</a:t>
            </a:r>
            <a:r>
              <a:rPr lang="en"/>
              <a:t> on the way. It is very frustrating right?!</a:t>
            </a:r>
            <a:endParaRPr/>
          </a:p>
        </p:txBody>
      </p:sp>
      <p:sp>
        <p:nvSpPr>
          <p:cNvPr id="310" name="Google Shape;310;p46"/>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Security Issues</a:t>
            </a:r>
            <a:endParaRPr/>
          </a:p>
        </p:txBody>
      </p:sp>
      <p:sp>
        <p:nvSpPr>
          <p:cNvPr id="316" name="Google Shape;316;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Char char="●"/>
            </a:pPr>
            <a:r>
              <a:rPr lang="en" b="1" dirty="0">
                <a:solidFill>
                  <a:schemeClr val="accent1"/>
                </a:solidFill>
              </a:rPr>
              <a:t>Privacy</a:t>
            </a:r>
            <a:endParaRPr b="1" dirty="0">
              <a:solidFill>
                <a:schemeClr val="accent1"/>
              </a:solidFill>
            </a:endParaRPr>
          </a:p>
          <a:p>
            <a:pPr marL="914400" lvl="1" indent="-317500" algn="l" rtl="0">
              <a:spcBef>
                <a:spcPts val="0"/>
              </a:spcBef>
              <a:spcAft>
                <a:spcPts val="0"/>
              </a:spcAft>
              <a:buSzPts val="1400"/>
              <a:buChar char="○"/>
            </a:pPr>
            <a:r>
              <a:rPr lang="en" dirty="0"/>
              <a:t>It must not be possible for the data to be </a:t>
            </a:r>
            <a:r>
              <a:rPr lang="en" b="1" dirty="0"/>
              <a:t>stolen</a:t>
            </a:r>
            <a:r>
              <a:rPr lang="en" dirty="0"/>
              <a:t> on its way to destination.</a:t>
            </a:r>
            <a:endParaRPr dirty="0"/>
          </a:p>
        </p:txBody>
      </p:sp>
      <p:sp>
        <p:nvSpPr>
          <p:cNvPr id="317" name="Google Shape;317;p47"/>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grpSp>
        <p:nvGrpSpPr>
          <p:cNvPr id="5" name="Group 4">
            <a:extLst>
              <a:ext uri="{FF2B5EF4-FFF2-40B4-BE49-F238E27FC236}">
                <a16:creationId xmlns:a16="http://schemas.microsoft.com/office/drawing/2014/main" id="{9F4B9E5D-9F5F-4627-8A7D-FD3D18C7BF30}"/>
              </a:ext>
            </a:extLst>
          </p:cNvPr>
          <p:cNvGrpSpPr/>
          <p:nvPr/>
        </p:nvGrpSpPr>
        <p:grpSpPr>
          <a:xfrm>
            <a:off x="1107146" y="2696672"/>
            <a:ext cx="7111508" cy="1780759"/>
            <a:chOff x="1107146" y="2696672"/>
            <a:chExt cx="7111508" cy="1780759"/>
          </a:xfrm>
        </p:grpSpPr>
        <p:pic>
          <p:nvPicPr>
            <p:cNvPr id="6" name="Google Shape;95;p18">
              <a:extLst>
                <a:ext uri="{FF2B5EF4-FFF2-40B4-BE49-F238E27FC236}">
                  <a16:creationId xmlns:a16="http://schemas.microsoft.com/office/drawing/2014/main" id="{A468B71D-5528-4D80-B3C7-4B995BAF4E7C}"/>
                </a:ext>
              </a:extLst>
            </p:cNvPr>
            <p:cNvPicPr preferRelativeResize="0"/>
            <p:nvPr/>
          </p:nvPicPr>
          <p:blipFill>
            <a:blip r:embed="rId3">
              <a:alphaModFix/>
            </a:blip>
            <a:stretch>
              <a:fillRect/>
            </a:stretch>
          </p:blipFill>
          <p:spPr>
            <a:xfrm>
              <a:off x="1107146" y="3504619"/>
              <a:ext cx="1557659" cy="972811"/>
            </a:xfrm>
            <a:prstGeom prst="rect">
              <a:avLst/>
            </a:prstGeom>
            <a:noFill/>
            <a:ln>
              <a:noFill/>
            </a:ln>
          </p:spPr>
        </p:pic>
        <p:pic>
          <p:nvPicPr>
            <p:cNvPr id="7" name="Google Shape;96;p18">
              <a:extLst>
                <a:ext uri="{FF2B5EF4-FFF2-40B4-BE49-F238E27FC236}">
                  <a16:creationId xmlns:a16="http://schemas.microsoft.com/office/drawing/2014/main" id="{8138142B-6173-4928-9B69-6F60A7473959}"/>
                </a:ext>
              </a:extLst>
            </p:cNvPr>
            <p:cNvPicPr preferRelativeResize="0"/>
            <p:nvPr/>
          </p:nvPicPr>
          <p:blipFill>
            <a:blip r:embed="rId4">
              <a:alphaModFix/>
            </a:blip>
            <a:stretch>
              <a:fillRect/>
            </a:stretch>
          </p:blipFill>
          <p:spPr>
            <a:xfrm>
              <a:off x="7341272" y="3504620"/>
              <a:ext cx="877382" cy="972811"/>
            </a:xfrm>
            <a:prstGeom prst="rect">
              <a:avLst/>
            </a:prstGeom>
            <a:noFill/>
            <a:ln>
              <a:noFill/>
            </a:ln>
          </p:spPr>
        </p:pic>
        <p:cxnSp>
          <p:nvCxnSpPr>
            <p:cNvPr id="8" name="Straight Arrow Connector 7">
              <a:extLst>
                <a:ext uri="{FF2B5EF4-FFF2-40B4-BE49-F238E27FC236}">
                  <a16:creationId xmlns:a16="http://schemas.microsoft.com/office/drawing/2014/main" id="{6BD28293-640F-4C5E-BD41-AA86960343D9}"/>
                </a:ext>
              </a:extLst>
            </p:cNvPr>
            <p:cNvCxnSpPr>
              <a:cxnSpLocks/>
            </p:cNvCxnSpPr>
            <p:nvPr/>
          </p:nvCxnSpPr>
          <p:spPr>
            <a:xfrm>
              <a:off x="2591977" y="3991024"/>
              <a:ext cx="4676467"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Graphic 8" descr="Eye Scan outline">
              <a:extLst>
                <a:ext uri="{FF2B5EF4-FFF2-40B4-BE49-F238E27FC236}">
                  <a16:creationId xmlns:a16="http://schemas.microsoft.com/office/drawing/2014/main" id="{FCB87CBD-1A97-4490-8B7B-3E30E61E96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3010" y="2696672"/>
              <a:ext cx="914400" cy="914400"/>
            </a:xfrm>
            <a:prstGeom prst="rect">
              <a:avLst/>
            </a:prstGeom>
          </p:spPr>
        </p:pic>
        <p:cxnSp>
          <p:nvCxnSpPr>
            <p:cNvPr id="10" name="Straight Arrow Connector 9">
              <a:extLst>
                <a:ext uri="{FF2B5EF4-FFF2-40B4-BE49-F238E27FC236}">
                  <a16:creationId xmlns:a16="http://schemas.microsoft.com/office/drawing/2014/main" id="{A28DA0C9-5244-4E1E-8365-7ABB87461E4C}"/>
                </a:ext>
              </a:extLst>
            </p:cNvPr>
            <p:cNvCxnSpPr>
              <a:stCxn id="9" idx="2"/>
            </p:cNvCxnSpPr>
            <p:nvPr/>
          </p:nvCxnSpPr>
          <p:spPr>
            <a:xfrm>
              <a:off x="4930210" y="3611072"/>
              <a:ext cx="0" cy="3799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FD5AAAB0-6266-4CD0-B0FB-D959762B2758}"/>
              </a:ext>
            </a:extLst>
          </p:cNvPr>
          <p:cNvSpPr txBox="1"/>
          <p:nvPr/>
        </p:nvSpPr>
        <p:spPr>
          <a:xfrm>
            <a:off x="4409659" y="4005421"/>
            <a:ext cx="977751" cy="307777"/>
          </a:xfrm>
          <a:prstGeom prst="rect">
            <a:avLst/>
          </a:prstGeom>
          <a:noFill/>
        </p:spPr>
        <p:txBody>
          <a:bodyPr wrap="square" rtlCol="0">
            <a:spAutoFit/>
          </a:bodyPr>
          <a:lstStyle/>
          <a:p>
            <a:pPr algn="ctr"/>
            <a:r>
              <a:rPr lang="en-US" dirty="0"/>
              <a:t>Hello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a:t>
            </a:r>
            <a:endParaRPr/>
          </a:p>
        </p:txBody>
      </p:sp>
      <p:sp>
        <p:nvSpPr>
          <p:cNvPr id="93" name="Google Shape;93;p18"/>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94" name="Google Shape;94;p18"/>
          <p:cNvGrpSpPr/>
          <p:nvPr/>
        </p:nvGrpSpPr>
        <p:grpSpPr>
          <a:xfrm>
            <a:off x="254172" y="2048086"/>
            <a:ext cx="8520520" cy="1867947"/>
            <a:chOff x="254175" y="2328375"/>
            <a:chExt cx="8030650" cy="1587850"/>
          </a:xfrm>
        </p:grpSpPr>
        <p:pic>
          <p:nvPicPr>
            <p:cNvPr id="95" name="Google Shape;95;p18"/>
            <p:cNvPicPr preferRelativeResize="0"/>
            <p:nvPr/>
          </p:nvPicPr>
          <p:blipFill>
            <a:blip r:embed="rId3">
              <a:alphaModFix/>
            </a:blip>
            <a:stretch>
              <a:fillRect/>
            </a:stretch>
          </p:blipFill>
          <p:spPr>
            <a:xfrm>
              <a:off x="254175" y="2355325"/>
              <a:ext cx="2723299" cy="1533950"/>
            </a:xfrm>
            <a:prstGeom prst="rect">
              <a:avLst/>
            </a:prstGeom>
            <a:noFill/>
            <a:ln>
              <a:noFill/>
            </a:ln>
          </p:spPr>
        </p:pic>
        <p:pic>
          <p:nvPicPr>
            <p:cNvPr id="96" name="Google Shape;96;p18"/>
            <p:cNvPicPr preferRelativeResize="0"/>
            <p:nvPr/>
          </p:nvPicPr>
          <p:blipFill>
            <a:blip r:embed="rId4">
              <a:alphaModFix/>
            </a:blip>
            <a:stretch>
              <a:fillRect/>
            </a:stretch>
          </p:blipFill>
          <p:spPr>
            <a:xfrm>
              <a:off x="6696975" y="2328375"/>
              <a:ext cx="1587850" cy="1587850"/>
            </a:xfrm>
            <a:prstGeom prst="rect">
              <a:avLst/>
            </a:prstGeom>
            <a:noFill/>
            <a:ln>
              <a:noFill/>
            </a:ln>
          </p:spPr>
        </p:pic>
        <p:sp>
          <p:nvSpPr>
            <p:cNvPr id="97" name="Google Shape;97;p18"/>
            <p:cNvSpPr/>
            <p:nvPr/>
          </p:nvSpPr>
          <p:spPr>
            <a:xfrm>
              <a:off x="3680813" y="2355338"/>
              <a:ext cx="2312820" cy="1533924"/>
            </a:xfrm>
            <a:prstGeom prst="cloud">
              <a:avLst/>
            </a:prstGeom>
            <a:solidFill>
              <a:schemeClr val="lt2"/>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Internet</a:t>
              </a:r>
              <a:endParaRPr dirty="0"/>
            </a:p>
          </p:txBody>
        </p:sp>
        <p:cxnSp>
          <p:nvCxnSpPr>
            <p:cNvPr id="98" name="Google Shape;98;p18"/>
            <p:cNvCxnSpPr>
              <a:stCxn id="95" idx="3"/>
              <a:endCxn id="97" idx="2"/>
            </p:cNvCxnSpPr>
            <p:nvPr/>
          </p:nvCxnSpPr>
          <p:spPr>
            <a:xfrm>
              <a:off x="2977474" y="3122300"/>
              <a:ext cx="710700" cy="0"/>
            </a:xfrm>
            <a:prstGeom prst="straightConnector1">
              <a:avLst/>
            </a:prstGeom>
            <a:noFill/>
            <a:ln w="9525" cap="flat" cmpd="sng">
              <a:solidFill>
                <a:schemeClr val="dk2"/>
              </a:solidFill>
              <a:prstDash val="solid"/>
              <a:round/>
              <a:headEnd type="triangle" w="med" len="med"/>
              <a:tailEnd type="triangle" w="med" len="med"/>
            </a:ln>
          </p:spPr>
        </p:cxnSp>
        <p:cxnSp>
          <p:nvCxnSpPr>
            <p:cNvPr id="99" name="Google Shape;99;p18"/>
            <p:cNvCxnSpPr>
              <a:stCxn id="97" idx="0"/>
              <a:endCxn id="96" idx="1"/>
            </p:cNvCxnSpPr>
            <p:nvPr/>
          </p:nvCxnSpPr>
          <p:spPr>
            <a:xfrm>
              <a:off x="5991705" y="3122300"/>
              <a:ext cx="705300" cy="0"/>
            </a:xfrm>
            <a:prstGeom prst="straightConnector1">
              <a:avLst/>
            </a:prstGeom>
            <a:noFill/>
            <a:ln w="9525" cap="flat" cmpd="sng">
              <a:solidFill>
                <a:schemeClr val="dk2"/>
              </a:solidFill>
              <a:prstDash val="solid"/>
              <a:round/>
              <a:headEnd type="triangle" w="med" len="med"/>
              <a:tailEnd type="triangle" w="med" len="med"/>
            </a:ln>
          </p:spPr>
        </p:cxn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Security Issues</a:t>
            </a:r>
            <a:endParaRPr/>
          </a:p>
        </p:txBody>
      </p:sp>
      <p:sp>
        <p:nvSpPr>
          <p:cNvPr id="316" name="Google Shape;316;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Char char="●"/>
            </a:pPr>
            <a:r>
              <a:rPr lang="en" b="1" dirty="0">
                <a:solidFill>
                  <a:schemeClr val="accent1"/>
                </a:solidFill>
              </a:rPr>
              <a:t>Integrity</a:t>
            </a:r>
            <a:endParaRPr b="1" dirty="0">
              <a:solidFill>
                <a:schemeClr val="accent1"/>
              </a:solidFill>
            </a:endParaRPr>
          </a:p>
          <a:p>
            <a:pPr marL="914400" lvl="1" indent="-317500" algn="l" rtl="0">
              <a:spcBef>
                <a:spcPts val="0"/>
              </a:spcBef>
              <a:spcAft>
                <a:spcPts val="0"/>
              </a:spcAft>
              <a:buSzPts val="1400"/>
              <a:buChar char="○"/>
            </a:pPr>
            <a:r>
              <a:rPr lang="en" dirty="0"/>
              <a:t>It must not be possible for the data  to be </a:t>
            </a:r>
            <a:r>
              <a:rPr lang="en" b="1" dirty="0"/>
              <a:t>modified</a:t>
            </a:r>
            <a:r>
              <a:rPr lang="en" dirty="0"/>
              <a:t> on its way to the destination.</a:t>
            </a:r>
            <a:endParaRPr dirty="0"/>
          </a:p>
        </p:txBody>
      </p:sp>
      <p:sp>
        <p:nvSpPr>
          <p:cNvPr id="317" name="Google Shape;317;p47"/>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grpSp>
        <p:nvGrpSpPr>
          <p:cNvPr id="5" name="Group 4">
            <a:extLst>
              <a:ext uri="{FF2B5EF4-FFF2-40B4-BE49-F238E27FC236}">
                <a16:creationId xmlns:a16="http://schemas.microsoft.com/office/drawing/2014/main" id="{9F4B9E5D-9F5F-4627-8A7D-FD3D18C7BF30}"/>
              </a:ext>
            </a:extLst>
          </p:cNvPr>
          <p:cNvGrpSpPr/>
          <p:nvPr/>
        </p:nvGrpSpPr>
        <p:grpSpPr>
          <a:xfrm>
            <a:off x="1107146" y="2696672"/>
            <a:ext cx="7111508" cy="1780759"/>
            <a:chOff x="1107146" y="2696672"/>
            <a:chExt cx="7111508" cy="1780759"/>
          </a:xfrm>
        </p:grpSpPr>
        <p:pic>
          <p:nvPicPr>
            <p:cNvPr id="6" name="Google Shape;95;p18">
              <a:extLst>
                <a:ext uri="{FF2B5EF4-FFF2-40B4-BE49-F238E27FC236}">
                  <a16:creationId xmlns:a16="http://schemas.microsoft.com/office/drawing/2014/main" id="{A468B71D-5528-4D80-B3C7-4B995BAF4E7C}"/>
                </a:ext>
              </a:extLst>
            </p:cNvPr>
            <p:cNvPicPr preferRelativeResize="0"/>
            <p:nvPr/>
          </p:nvPicPr>
          <p:blipFill>
            <a:blip r:embed="rId3">
              <a:alphaModFix/>
            </a:blip>
            <a:stretch>
              <a:fillRect/>
            </a:stretch>
          </p:blipFill>
          <p:spPr>
            <a:xfrm>
              <a:off x="1107146" y="3504619"/>
              <a:ext cx="1557659" cy="972811"/>
            </a:xfrm>
            <a:prstGeom prst="rect">
              <a:avLst/>
            </a:prstGeom>
            <a:noFill/>
            <a:ln>
              <a:noFill/>
            </a:ln>
          </p:spPr>
        </p:pic>
        <p:pic>
          <p:nvPicPr>
            <p:cNvPr id="7" name="Google Shape;96;p18">
              <a:extLst>
                <a:ext uri="{FF2B5EF4-FFF2-40B4-BE49-F238E27FC236}">
                  <a16:creationId xmlns:a16="http://schemas.microsoft.com/office/drawing/2014/main" id="{8138142B-6173-4928-9B69-6F60A7473959}"/>
                </a:ext>
              </a:extLst>
            </p:cNvPr>
            <p:cNvPicPr preferRelativeResize="0"/>
            <p:nvPr/>
          </p:nvPicPr>
          <p:blipFill>
            <a:blip r:embed="rId4">
              <a:alphaModFix/>
            </a:blip>
            <a:stretch>
              <a:fillRect/>
            </a:stretch>
          </p:blipFill>
          <p:spPr>
            <a:xfrm>
              <a:off x="7341272" y="3504620"/>
              <a:ext cx="877382" cy="972811"/>
            </a:xfrm>
            <a:prstGeom prst="rect">
              <a:avLst/>
            </a:prstGeom>
            <a:noFill/>
            <a:ln>
              <a:noFill/>
            </a:ln>
          </p:spPr>
        </p:pic>
        <p:cxnSp>
          <p:nvCxnSpPr>
            <p:cNvPr id="8" name="Straight Arrow Connector 7">
              <a:extLst>
                <a:ext uri="{FF2B5EF4-FFF2-40B4-BE49-F238E27FC236}">
                  <a16:creationId xmlns:a16="http://schemas.microsoft.com/office/drawing/2014/main" id="{6BD28293-640F-4C5E-BD41-AA86960343D9}"/>
                </a:ext>
              </a:extLst>
            </p:cNvPr>
            <p:cNvCxnSpPr>
              <a:cxnSpLocks/>
            </p:cNvCxnSpPr>
            <p:nvPr/>
          </p:nvCxnSpPr>
          <p:spPr>
            <a:xfrm>
              <a:off x="2591977" y="3991024"/>
              <a:ext cx="4676467"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Graphic 8" descr="Eye Scan outline">
              <a:extLst>
                <a:ext uri="{FF2B5EF4-FFF2-40B4-BE49-F238E27FC236}">
                  <a16:creationId xmlns:a16="http://schemas.microsoft.com/office/drawing/2014/main" id="{FCB87CBD-1A97-4490-8B7B-3E30E61E96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3010" y="2696672"/>
              <a:ext cx="914400" cy="914400"/>
            </a:xfrm>
            <a:prstGeom prst="rect">
              <a:avLst/>
            </a:prstGeom>
          </p:spPr>
        </p:pic>
        <p:cxnSp>
          <p:nvCxnSpPr>
            <p:cNvPr id="10" name="Straight Arrow Connector 9">
              <a:extLst>
                <a:ext uri="{FF2B5EF4-FFF2-40B4-BE49-F238E27FC236}">
                  <a16:creationId xmlns:a16="http://schemas.microsoft.com/office/drawing/2014/main" id="{A28DA0C9-5244-4E1E-8365-7ABB87461E4C}"/>
                </a:ext>
              </a:extLst>
            </p:cNvPr>
            <p:cNvCxnSpPr>
              <a:stCxn id="9" idx="2"/>
            </p:cNvCxnSpPr>
            <p:nvPr/>
          </p:nvCxnSpPr>
          <p:spPr>
            <a:xfrm>
              <a:off x="4930210" y="3611072"/>
              <a:ext cx="0" cy="3799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FD5AAAB0-6266-4CD0-B0FB-D959762B2758}"/>
              </a:ext>
            </a:extLst>
          </p:cNvPr>
          <p:cNvSpPr txBox="1"/>
          <p:nvPr/>
        </p:nvSpPr>
        <p:spPr>
          <a:xfrm>
            <a:off x="3495259" y="3991024"/>
            <a:ext cx="977751" cy="307777"/>
          </a:xfrm>
          <a:prstGeom prst="rect">
            <a:avLst/>
          </a:prstGeom>
          <a:noFill/>
        </p:spPr>
        <p:txBody>
          <a:bodyPr wrap="square" rtlCol="0">
            <a:spAutoFit/>
          </a:bodyPr>
          <a:lstStyle/>
          <a:p>
            <a:pPr algn="ctr"/>
            <a:r>
              <a:rPr lang="en-US" dirty="0"/>
              <a:t>Hello</a:t>
            </a:r>
          </a:p>
        </p:txBody>
      </p:sp>
      <p:sp>
        <p:nvSpPr>
          <p:cNvPr id="12" name="TextBox 11">
            <a:extLst>
              <a:ext uri="{FF2B5EF4-FFF2-40B4-BE49-F238E27FC236}">
                <a16:creationId xmlns:a16="http://schemas.microsoft.com/office/drawing/2014/main" id="{034BC2CC-461A-4B61-999E-FA834FC1A6B9}"/>
              </a:ext>
            </a:extLst>
          </p:cNvPr>
          <p:cNvSpPr txBox="1"/>
          <p:nvPr/>
        </p:nvSpPr>
        <p:spPr>
          <a:xfrm>
            <a:off x="5303464" y="3991024"/>
            <a:ext cx="977751" cy="307777"/>
          </a:xfrm>
          <a:prstGeom prst="rect">
            <a:avLst/>
          </a:prstGeom>
          <a:noFill/>
        </p:spPr>
        <p:txBody>
          <a:bodyPr wrap="square" rtlCol="0">
            <a:spAutoFit/>
          </a:bodyPr>
          <a:lstStyle/>
          <a:p>
            <a:pPr algn="ctr"/>
            <a:r>
              <a:rPr lang="en-US" dirty="0" err="1"/>
              <a:t>eLLo</a:t>
            </a:r>
            <a:endParaRPr lang="en-US" dirty="0"/>
          </a:p>
        </p:txBody>
      </p:sp>
    </p:spTree>
    <p:extLst>
      <p:ext uri="{BB962C8B-B14F-4D97-AF65-F5344CB8AC3E}">
        <p14:creationId xmlns:p14="http://schemas.microsoft.com/office/powerpoint/2010/main" val="3232267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Security Issues</a:t>
            </a:r>
            <a:endParaRPr dirty="0"/>
          </a:p>
        </p:txBody>
      </p:sp>
      <p:sp>
        <p:nvSpPr>
          <p:cNvPr id="316" name="Google Shape;316;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Char char="●"/>
            </a:pPr>
            <a:r>
              <a:rPr lang="en-US" b="1" dirty="0">
                <a:solidFill>
                  <a:schemeClr val="accent1"/>
                </a:solidFill>
              </a:rPr>
              <a:t>Authentication</a:t>
            </a:r>
          </a:p>
          <a:p>
            <a:pPr marL="914400" lvl="1" indent="-317500" algn="l" rtl="0">
              <a:spcBef>
                <a:spcPts val="0"/>
              </a:spcBef>
              <a:spcAft>
                <a:spcPts val="0"/>
              </a:spcAft>
              <a:buSzPts val="1400"/>
              <a:buChar char="○"/>
            </a:pPr>
            <a:r>
              <a:rPr lang="en-US" dirty="0"/>
              <a:t>It must be possible for both the sender and the receiver to be</a:t>
            </a:r>
            <a:r>
              <a:rPr lang="en-US" b="1" dirty="0"/>
              <a:t> certain of each other’s identity</a:t>
            </a:r>
            <a:r>
              <a:rPr lang="en-US" dirty="0"/>
              <a:t>.</a:t>
            </a:r>
          </a:p>
        </p:txBody>
      </p:sp>
      <p:sp>
        <p:nvSpPr>
          <p:cNvPr id="317" name="Google Shape;317;p47"/>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grpSp>
        <p:nvGrpSpPr>
          <p:cNvPr id="19" name="Group 18">
            <a:extLst>
              <a:ext uri="{FF2B5EF4-FFF2-40B4-BE49-F238E27FC236}">
                <a16:creationId xmlns:a16="http://schemas.microsoft.com/office/drawing/2014/main" id="{B23EE68A-C4AB-4ABA-8CB6-491CDFEDDE6E}"/>
              </a:ext>
            </a:extLst>
          </p:cNvPr>
          <p:cNvGrpSpPr/>
          <p:nvPr/>
        </p:nvGrpSpPr>
        <p:grpSpPr>
          <a:xfrm>
            <a:off x="1341505" y="2687322"/>
            <a:ext cx="3025031" cy="972811"/>
            <a:chOff x="1341505" y="2687322"/>
            <a:chExt cx="3025031" cy="972811"/>
          </a:xfrm>
        </p:grpSpPr>
        <p:grpSp>
          <p:nvGrpSpPr>
            <p:cNvPr id="12" name="Group 11">
              <a:extLst>
                <a:ext uri="{FF2B5EF4-FFF2-40B4-BE49-F238E27FC236}">
                  <a16:creationId xmlns:a16="http://schemas.microsoft.com/office/drawing/2014/main" id="{56364D17-A0D1-42F3-A58C-97099AAC84DE}"/>
                </a:ext>
              </a:extLst>
            </p:cNvPr>
            <p:cNvGrpSpPr/>
            <p:nvPr/>
          </p:nvGrpSpPr>
          <p:grpSpPr>
            <a:xfrm>
              <a:off x="1341505" y="2687322"/>
              <a:ext cx="3025031" cy="972811"/>
              <a:chOff x="937213" y="2930085"/>
              <a:chExt cx="3025031" cy="972811"/>
            </a:xfrm>
          </p:grpSpPr>
          <p:pic>
            <p:nvPicPr>
              <p:cNvPr id="13" name="Google Shape;95;p18">
                <a:extLst>
                  <a:ext uri="{FF2B5EF4-FFF2-40B4-BE49-F238E27FC236}">
                    <a16:creationId xmlns:a16="http://schemas.microsoft.com/office/drawing/2014/main" id="{602CC03D-6322-4888-95DC-6C2E4D8546AB}"/>
                  </a:ext>
                </a:extLst>
              </p:cNvPr>
              <p:cNvPicPr preferRelativeResize="0"/>
              <p:nvPr/>
            </p:nvPicPr>
            <p:blipFill>
              <a:blip r:embed="rId3">
                <a:alphaModFix/>
              </a:blip>
              <a:stretch>
                <a:fillRect/>
              </a:stretch>
            </p:blipFill>
            <p:spPr>
              <a:xfrm>
                <a:off x="937213" y="3089146"/>
                <a:ext cx="1048281" cy="654687"/>
              </a:xfrm>
              <a:prstGeom prst="rect">
                <a:avLst/>
              </a:prstGeom>
              <a:noFill/>
              <a:ln>
                <a:noFill/>
              </a:ln>
            </p:spPr>
          </p:pic>
          <p:pic>
            <p:nvPicPr>
              <p:cNvPr id="14" name="Google Shape;96;p18">
                <a:extLst>
                  <a:ext uri="{FF2B5EF4-FFF2-40B4-BE49-F238E27FC236}">
                    <a16:creationId xmlns:a16="http://schemas.microsoft.com/office/drawing/2014/main" id="{B2294E33-0BBD-485A-A773-7B1CDD38A009}"/>
                  </a:ext>
                </a:extLst>
              </p:cNvPr>
              <p:cNvPicPr preferRelativeResize="0"/>
              <p:nvPr/>
            </p:nvPicPr>
            <p:blipFill>
              <a:blip r:embed="rId4">
                <a:alphaModFix/>
              </a:blip>
              <a:stretch>
                <a:fillRect/>
              </a:stretch>
            </p:blipFill>
            <p:spPr>
              <a:xfrm>
                <a:off x="3084862" y="2930085"/>
                <a:ext cx="877382" cy="972811"/>
              </a:xfrm>
              <a:prstGeom prst="rect">
                <a:avLst/>
              </a:prstGeom>
              <a:noFill/>
              <a:ln>
                <a:noFill/>
              </a:ln>
            </p:spPr>
          </p:pic>
          <p:pic>
            <p:nvPicPr>
              <p:cNvPr id="16" name="Graphic 15" descr="Skull with solid fill">
                <a:extLst>
                  <a:ext uri="{FF2B5EF4-FFF2-40B4-BE49-F238E27FC236}">
                    <a16:creationId xmlns:a16="http://schemas.microsoft.com/office/drawing/2014/main" id="{84362992-C5E0-4854-9335-79D1A8C75F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4153" y="2959289"/>
                <a:ext cx="914400" cy="914400"/>
              </a:xfrm>
              <a:prstGeom prst="rect">
                <a:avLst/>
              </a:prstGeom>
            </p:spPr>
          </p:pic>
        </p:grpSp>
        <p:cxnSp>
          <p:nvCxnSpPr>
            <p:cNvPr id="10" name="Straight Arrow Connector 9">
              <a:extLst>
                <a:ext uri="{FF2B5EF4-FFF2-40B4-BE49-F238E27FC236}">
                  <a16:creationId xmlns:a16="http://schemas.microsoft.com/office/drawing/2014/main" id="{F9F842E1-A95C-456E-BF0C-4DCB6C7910CA}"/>
                </a:ext>
              </a:extLst>
            </p:cNvPr>
            <p:cNvCxnSpPr>
              <a:stCxn id="13" idx="3"/>
              <a:endCxn id="14" idx="1"/>
            </p:cNvCxnSpPr>
            <p:nvPr/>
          </p:nvCxnSpPr>
          <p:spPr>
            <a:xfrm>
              <a:off x="2389786" y="3173727"/>
              <a:ext cx="109936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7B83357E-8A4A-42EC-A41C-2F415F5D2C88}"/>
              </a:ext>
            </a:extLst>
          </p:cNvPr>
          <p:cNvGrpSpPr/>
          <p:nvPr/>
        </p:nvGrpSpPr>
        <p:grpSpPr>
          <a:xfrm>
            <a:off x="5447427" y="2687324"/>
            <a:ext cx="3025031" cy="972811"/>
            <a:chOff x="5447427" y="2687324"/>
            <a:chExt cx="3025031" cy="972811"/>
          </a:xfrm>
        </p:grpSpPr>
        <p:grpSp>
          <p:nvGrpSpPr>
            <p:cNvPr id="8" name="Group 7">
              <a:extLst>
                <a:ext uri="{FF2B5EF4-FFF2-40B4-BE49-F238E27FC236}">
                  <a16:creationId xmlns:a16="http://schemas.microsoft.com/office/drawing/2014/main" id="{07D5FED7-4120-477C-93C6-A90A0B3578F2}"/>
                </a:ext>
              </a:extLst>
            </p:cNvPr>
            <p:cNvGrpSpPr/>
            <p:nvPr/>
          </p:nvGrpSpPr>
          <p:grpSpPr>
            <a:xfrm>
              <a:off x="5447427" y="2687324"/>
              <a:ext cx="3025031" cy="972811"/>
              <a:chOff x="937213" y="2930085"/>
              <a:chExt cx="3025031" cy="972811"/>
            </a:xfrm>
          </p:grpSpPr>
          <p:pic>
            <p:nvPicPr>
              <p:cNvPr id="5" name="Google Shape;95;p18">
                <a:extLst>
                  <a:ext uri="{FF2B5EF4-FFF2-40B4-BE49-F238E27FC236}">
                    <a16:creationId xmlns:a16="http://schemas.microsoft.com/office/drawing/2014/main" id="{28AAE3F9-CF03-47FE-84B7-8BC1FD15CEFF}"/>
                  </a:ext>
                </a:extLst>
              </p:cNvPr>
              <p:cNvPicPr preferRelativeResize="0"/>
              <p:nvPr/>
            </p:nvPicPr>
            <p:blipFill>
              <a:blip r:embed="rId3">
                <a:alphaModFix/>
              </a:blip>
              <a:stretch>
                <a:fillRect/>
              </a:stretch>
            </p:blipFill>
            <p:spPr>
              <a:xfrm>
                <a:off x="937213" y="3089146"/>
                <a:ext cx="1048281" cy="654687"/>
              </a:xfrm>
              <a:prstGeom prst="rect">
                <a:avLst/>
              </a:prstGeom>
              <a:noFill/>
              <a:ln>
                <a:noFill/>
              </a:ln>
            </p:spPr>
          </p:pic>
          <p:pic>
            <p:nvPicPr>
              <p:cNvPr id="6" name="Google Shape;96;p18">
                <a:extLst>
                  <a:ext uri="{FF2B5EF4-FFF2-40B4-BE49-F238E27FC236}">
                    <a16:creationId xmlns:a16="http://schemas.microsoft.com/office/drawing/2014/main" id="{1893F2AF-A2FB-4504-AA10-E52B9897F711}"/>
                  </a:ext>
                </a:extLst>
              </p:cNvPr>
              <p:cNvPicPr preferRelativeResize="0"/>
              <p:nvPr/>
            </p:nvPicPr>
            <p:blipFill>
              <a:blip r:embed="rId4">
                <a:alphaModFix/>
              </a:blip>
              <a:stretch>
                <a:fillRect/>
              </a:stretch>
            </p:blipFill>
            <p:spPr>
              <a:xfrm>
                <a:off x="3084862" y="2930085"/>
                <a:ext cx="877382" cy="972811"/>
              </a:xfrm>
              <a:prstGeom prst="rect">
                <a:avLst/>
              </a:prstGeom>
              <a:noFill/>
              <a:ln>
                <a:noFill/>
              </a:ln>
            </p:spPr>
          </p:pic>
          <p:pic>
            <p:nvPicPr>
              <p:cNvPr id="7" name="Graphic 6" descr="Skull with solid fill">
                <a:extLst>
                  <a:ext uri="{FF2B5EF4-FFF2-40B4-BE49-F238E27FC236}">
                    <a16:creationId xmlns:a16="http://schemas.microsoft.com/office/drawing/2014/main" id="{A02E50F9-29E0-4E29-9CE6-C48555F5EE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25683" y="2988496"/>
                <a:ext cx="914400" cy="914400"/>
              </a:xfrm>
              <a:prstGeom prst="rect">
                <a:avLst/>
              </a:prstGeom>
            </p:spPr>
          </p:pic>
        </p:grpSp>
        <p:cxnSp>
          <p:nvCxnSpPr>
            <p:cNvPr id="17" name="Straight Arrow Connector 16">
              <a:extLst>
                <a:ext uri="{FF2B5EF4-FFF2-40B4-BE49-F238E27FC236}">
                  <a16:creationId xmlns:a16="http://schemas.microsoft.com/office/drawing/2014/main" id="{DB18585D-62BB-479D-916E-7045FC4350AC}"/>
                </a:ext>
              </a:extLst>
            </p:cNvPr>
            <p:cNvCxnSpPr>
              <a:stCxn id="5" idx="3"/>
              <a:endCxn id="7" idx="1"/>
            </p:cNvCxnSpPr>
            <p:nvPr/>
          </p:nvCxnSpPr>
          <p:spPr>
            <a:xfrm>
              <a:off x="6495708" y="3173729"/>
              <a:ext cx="1040189" cy="292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28154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5C4E5-F8AA-4D0F-9D97-98FC70476ED6}"/>
              </a:ext>
            </a:extLst>
          </p:cNvPr>
          <p:cNvSpPr>
            <a:spLocks noGrp="1"/>
          </p:cNvSpPr>
          <p:nvPr>
            <p:ph type="title"/>
          </p:nvPr>
        </p:nvSpPr>
        <p:spPr/>
        <p:txBody>
          <a:bodyPr/>
          <a:lstStyle/>
          <a:p>
            <a:r>
              <a:rPr lang="en" dirty="0"/>
              <a:t>Security Issues</a:t>
            </a:r>
            <a:endParaRPr lang="en-US" dirty="0"/>
          </a:p>
        </p:txBody>
      </p:sp>
      <p:sp>
        <p:nvSpPr>
          <p:cNvPr id="3" name="Text Placeholder 2">
            <a:extLst>
              <a:ext uri="{FF2B5EF4-FFF2-40B4-BE49-F238E27FC236}">
                <a16:creationId xmlns:a16="http://schemas.microsoft.com/office/drawing/2014/main" id="{5FAEC7FB-2463-4310-B0A8-8F0F59B1D144}"/>
              </a:ext>
            </a:extLst>
          </p:cNvPr>
          <p:cNvSpPr>
            <a:spLocks noGrp="1"/>
          </p:cNvSpPr>
          <p:nvPr>
            <p:ph type="body" idx="1"/>
          </p:nvPr>
        </p:nvSpPr>
        <p:spPr/>
        <p:txBody>
          <a:bodyPr/>
          <a:lstStyle/>
          <a:p>
            <a:pPr marL="457200" lvl="0" indent="-342900" algn="l" rtl="0">
              <a:spcBef>
                <a:spcPts val="0"/>
              </a:spcBef>
              <a:spcAft>
                <a:spcPts val="0"/>
              </a:spcAft>
              <a:buClr>
                <a:schemeClr val="accent4"/>
              </a:buClr>
              <a:buSzPts val="1800"/>
              <a:buChar char="●"/>
            </a:pPr>
            <a:r>
              <a:rPr lang="en-US" b="1" dirty="0">
                <a:solidFill>
                  <a:schemeClr val="accent4"/>
                </a:solidFill>
              </a:rPr>
              <a:t>Nonrepudiation</a:t>
            </a:r>
          </a:p>
          <a:p>
            <a:pPr marL="914400" lvl="1" indent="-317500" algn="l" rtl="0">
              <a:spcBef>
                <a:spcPts val="0"/>
              </a:spcBef>
              <a:spcAft>
                <a:spcPts val="0"/>
              </a:spcAft>
              <a:buSzPts val="1400"/>
              <a:buChar char="○"/>
            </a:pPr>
            <a:r>
              <a:rPr lang="en-US" dirty="0"/>
              <a:t>It must be possible to </a:t>
            </a:r>
            <a:r>
              <a:rPr lang="en-US" b="1" dirty="0"/>
              <a:t>prove legally</a:t>
            </a:r>
            <a:r>
              <a:rPr lang="en-US" dirty="0"/>
              <a:t> that the message was actually </a:t>
            </a:r>
            <a:r>
              <a:rPr lang="en-US" b="1" dirty="0"/>
              <a:t>sent</a:t>
            </a:r>
            <a:r>
              <a:rPr lang="en-US" dirty="0"/>
              <a:t> and</a:t>
            </a:r>
            <a:r>
              <a:rPr lang="en-US" b="1" dirty="0"/>
              <a:t> received</a:t>
            </a:r>
            <a:r>
              <a:rPr lang="en-US" dirty="0"/>
              <a:t>.</a:t>
            </a:r>
          </a:p>
          <a:p>
            <a:pPr lvl="2">
              <a:spcBef>
                <a:spcPts val="0"/>
              </a:spcBef>
              <a:buChar char="○"/>
            </a:pPr>
            <a:r>
              <a:rPr lang="en-US" dirty="0"/>
              <a:t>Assurance that:</a:t>
            </a:r>
          </a:p>
          <a:p>
            <a:pPr lvl="3">
              <a:spcBef>
                <a:spcPts val="0"/>
              </a:spcBef>
              <a:buChar char="○"/>
            </a:pPr>
            <a:r>
              <a:rPr lang="en-US" b="1" dirty="0"/>
              <a:t>The sender </a:t>
            </a:r>
            <a:r>
              <a:rPr lang="en-US" dirty="0"/>
              <a:t>of information is provided with proof of delivery.</a:t>
            </a:r>
          </a:p>
          <a:p>
            <a:pPr lvl="3">
              <a:spcBef>
                <a:spcPts val="0"/>
              </a:spcBef>
              <a:buChar char="○"/>
            </a:pPr>
            <a:r>
              <a:rPr lang="en-US" b="1" dirty="0"/>
              <a:t>The recipient </a:t>
            </a:r>
            <a:r>
              <a:rPr lang="en-US" dirty="0"/>
              <a:t>is provided with proof of the sender’s identity, so neither can later deny having processed the information.</a:t>
            </a:r>
          </a:p>
          <a:p>
            <a:pPr lvl="3">
              <a:spcBef>
                <a:spcPts val="0"/>
              </a:spcBef>
              <a:buChar char="○"/>
            </a:pPr>
            <a:r>
              <a:rPr lang="en-US" dirty="0"/>
              <a:t>In other words, neither can later deny having processed the data.</a:t>
            </a:r>
          </a:p>
          <a:p>
            <a:pPr lvl="2">
              <a:spcBef>
                <a:spcPts val="0"/>
              </a:spcBef>
              <a:buChar char="○"/>
            </a:pPr>
            <a:r>
              <a:rPr lang="en-US" dirty="0"/>
              <a:t>For more about Nonrepudiation check this </a:t>
            </a:r>
            <a:r>
              <a:rPr lang="en-US" dirty="0">
                <a:hlinkClick r:id="rId2"/>
              </a:rPr>
              <a:t>link</a:t>
            </a:r>
            <a:r>
              <a:rPr lang="en-US" dirty="0"/>
              <a:t>.</a:t>
            </a:r>
          </a:p>
        </p:txBody>
      </p:sp>
      <p:sp>
        <p:nvSpPr>
          <p:cNvPr id="4" name="Slide Number Placeholder 3">
            <a:extLst>
              <a:ext uri="{FF2B5EF4-FFF2-40B4-BE49-F238E27FC236}">
                <a16:creationId xmlns:a16="http://schemas.microsoft.com/office/drawing/2014/main" id="{9D7076BF-0B73-4E22-A406-1CA682257E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28800104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Counter Measures</a:t>
            </a:r>
            <a:endParaRPr/>
          </a:p>
        </p:txBody>
      </p:sp>
      <p:sp>
        <p:nvSpPr>
          <p:cNvPr id="323" name="Google Shape;323;p48"/>
          <p:cNvSpPr txBox="1">
            <a:spLocks noGrp="1"/>
          </p:cNvSpPr>
          <p:nvPr>
            <p:ph type="body" idx="1"/>
          </p:nvPr>
        </p:nvSpPr>
        <p:spPr>
          <a:xfrm>
            <a:off x="311700" y="1152475"/>
            <a:ext cx="8520600" cy="129132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The basic tool to support </a:t>
            </a:r>
            <a:r>
              <a:rPr lang="en" b="1" dirty="0">
                <a:solidFill>
                  <a:schemeClr val="accent1"/>
                </a:solidFill>
              </a:rPr>
              <a:t>privacy</a:t>
            </a:r>
            <a:r>
              <a:rPr lang="en" dirty="0"/>
              <a:t> and </a:t>
            </a:r>
            <a:r>
              <a:rPr lang="en" b="1" dirty="0">
                <a:solidFill>
                  <a:schemeClr val="accent4"/>
                </a:solidFill>
              </a:rPr>
              <a:t>integrity </a:t>
            </a:r>
            <a:r>
              <a:rPr lang="en" dirty="0"/>
              <a:t>is encryption.</a:t>
            </a:r>
            <a:endParaRPr dirty="0"/>
          </a:p>
          <a:p>
            <a:pPr marL="914400" lvl="1" indent="-317500" algn="l" rtl="0">
              <a:spcBef>
                <a:spcPts val="0"/>
              </a:spcBef>
              <a:spcAft>
                <a:spcPts val="0"/>
              </a:spcAft>
              <a:buSzPts val="1400"/>
              <a:buChar char="○"/>
            </a:pPr>
            <a:r>
              <a:rPr lang="en" dirty="0"/>
              <a:t>Data to be transmitted is </a:t>
            </a:r>
            <a:r>
              <a:rPr lang="en" b="1" dirty="0"/>
              <a:t>converted into a different form</a:t>
            </a:r>
            <a:r>
              <a:rPr lang="en" dirty="0"/>
              <a:t>, or encrypted, such that someone (or some computer) who is not supposed to access the data cannot decrypt it.</a:t>
            </a:r>
            <a:endParaRPr dirty="0"/>
          </a:p>
          <a:p>
            <a:pPr marL="914400" lvl="1" indent="-317500" algn="l" rtl="0">
              <a:spcBef>
                <a:spcPts val="0"/>
              </a:spcBef>
              <a:spcAft>
                <a:spcPts val="0"/>
              </a:spcAft>
              <a:buSzPts val="1400"/>
              <a:buChar char="○"/>
            </a:pPr>
            <a:r>
              <a:rPr lang="en" dirty="0"/>
              <a:t>We can use public and private keys for encryption.</a:t>
            </a:r>
            <a:endParaRPr dirty="0"/>
          </a:p>
        </p:txBody>
      </p:sp>
      <p:sp>
        <p:nvSpPr>
          <p:cNvPr id="324" name="Google Shape;324;p48"/>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grpSp>
        <p:nvGrpSpPr>
          <p:cNvPr id="24" name="Group 23">
            <a:extLst>
              <a:ext uri="{FF2B5EF4-FFF2-40B4-BE49-F238E27FC236}">
                <a16:creationId xmlns:a16="http://schemas.microsoft.com/office/drawing/2014/main" id="{218E7054-7F9A-45DA-8247-1FC970C978E3}"/>
              </a:ext>
            </a:extLst>
          </p:cNvPr>
          <p:cNvGrpSpPr/>
          <p:nvPr/>
        </p:nvGrpSpPr>
        <p:grpSpPr>
          <a:xfrm>
            <a:off x="1107146" y="2696672"/>
            <a:ext cx="7111508" cy="1780759"/>
            <a:chOff x="1107146" y="2696672"/>
            <a:chExt cx="7111508" cy="1780759"/>
          </a:xfrm>
        </p:grpSpPr>
        <p:pic>
          <p:nvPicPr>
            <p:cNvPr id="25" name="Google Shape;95;p18">
              <a:extLst>
                <a:ext uri="{FF2B5EF4-FFF2-40B4-BE49-F238E27FC236}">
                  <a16:creationId xmlns:a16="http://schemas.microsoft.com/office/drawing/2014/main" id="{5AB4BCAF-43AD-4BED-9E1B-EDFAF11B89FD}"/>
                </a:ext>
              </a:extLst>
            </p:cNvPr>
            <p:cNvPicPr preferRelativeResize="0"/>
            <p:nvPr/>
          </p:nvPicPr>
          <p:blipFill>
            <a:blip r:embed="rId3">
              <a:alphaModFix/>
            </a:blip>
            <a:stretch>
              <a:fillRect/>
            </a:stretch>
          </p:blipFill>
          <p:spPr>
            <a:xfrm>
              <a:off x="1107146" y="3504619"/>
              <a:ext cx="1557659" cy="972811"/>
            </a:xfrm>
            <a:prstGeom prst="rect">
              <a:avLst/>
            </a:prstGeom>
            <a:noFill/>
            <a:ln>
              <a:noFill/>
            </a:ln>
          </p:spPr>
        </p:pic>
        <p:pic>
          <p:nvPicPr>
            <p:cNvPr id="26" name="Google Shape;96;p18">
              <a:extLst>
                <a:ext uri="{FF2B5EF4-FFF2-40B4-BE49-F238E27FC236}">
                  <a16:creationId xmlns:a16="http://schemas.microsoft.com/office/drawing/2014/main" id="{FC6A2D63-AEA9-4019-ABCF-D1B29FC1BD51}"/>
                </a:ext>
              </a:extLst>
            </p:cNvPr>
            <p:cNvPicPr preferRelativeResize="0"/>
            <p:nvPr/>
          </p:nvPicPr>
          <p:blipFill>
            <a:blip r:embed="rId4">
              <a:alphaModFix/>
            </a:blip>
            <a:stretch>
              <a:fillRect/>
            </a:stretch>
          </p:blipFill>
          <p:spPr>
            <a:xfrm>
              <a:off x="7341272" y="3504620"/>
              <a:ext cx="877382" cy="972811"/>
            </a:xfrm>
            <a:prstGeom prst="rect">
              <a:avLst/>
            </a:prstGeom>
            <a:noFill/>
            <a:ln>
              <a:noFill/>
            </a:ln>
          </p:spPr>
        </p:pic>
        <p:cxnSp>
          <p:nvCxnSpPr>
            <p:cNvPr id="27" name="Straight Arrow Connector 26">
              <a:extLst>
                <a:ext uri="{FF2B5EF4-FFF2-40B4-BE49-F238E27FC236}">
                  <a16:creationId xmlns:a16="http://schemas.microsoft.com/office/drawing/2014/main" id="{C98EC8F5-343F-4148-BB45-035BA13EC4B1}"/>
                </a:ext>
              </a:extLst>
            </p:cNvPr>
            <p:cNvCxnSpPr>
              <a:cxnSpLocks/>
            </p:cNvCxnSpPr>
            <p:nvPr/>
          </p:nvCxnSpPr>
          <p:spPr>
            <a:xfrm>
              <a:off x="2591977" y="3991024"/>
              <a:ext cx="4676467"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8" name="Graphic 27" descr="Eye Scan outline">
              <a:extLst>
                <a:ext uri="{FF2B5EF4-FFF2-40B4-BE49-F238E27FC236}">
                  <a16:creationId xmlns:a16="http://schemas.microsoft.com/office/drawing/2014/main" id="{3526F027-4133-4108-B17A-2DDDA22F5D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3010" y="2696672"/>
              <a:ext cx="914400" cy="914400"/>
            </a:xfrm>
            <a:prstGeom prst="rect">
              <a:avLst/>
            </a:prstGeom>
          </p:spPr>
        </p:pic>
        <p:cxnSp>
          <p:nvCxnSpPr>
            <p:cNvPr id="29" name="Straight Arrow Connector 28">
              <a:extLst>
                <a:ext uri="{FF2B5EF4-FFF2-40B4-BE49-F238E27FC236}">
                  <a16:creationId xmlns:a16="http://schemas.microsoft.com/office/drawing/2014/main" id="{449ED586-DF46-4FD8-AE6A-AF2C4B6E2B6A}"/>
                </a:ext>
              </a:extLst>
            </p:cNvPr>
            <p:cNvCxnSpPr>
              <a:stCxn id="28" idx="2"/>
            </p:cNvCxnSpPr>
            <p:nvPr/>
          </p:nvCxnSpPr>
          <p:spPr>
            <a:xfrm>
              <a:off x="4930210" y="3611072"/>
              <a:ext cx="0" cy="3799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D9A64981-5CB7-4F17-A7B0-1D9F7FC39B86}"/>
              </a:ext>
            </a:extLst>
          </p:cNvPr>
          <p:cNvSpPr txBox="1"/>
          <p:nvPr/>
        </p:nvSpPr>
        <p:spPr>
          <a:xfrm>
            <a:off x="4360664" y="3991024"/>
            <a:ext cx="1284748" cy="307777"/>
          </a:xfrm>
          <a:prstGeom prst="rect">
            <a:avLst/>
          </a:prstGeom>
          <a:noFill/>
        </p:spPr>
        <p:txBody>
          <a:bodyPr wrap="square" rtlCol="0">
            <a:spAutoFit/>
          </a:bodyPr>
          <a:lstStyle/>
          <a:p>
            <a:r>
              <a:rPr lang="en-US" dirty="0"/>
              <a:t>H3hs#jeh301</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Counter Measures</a:t>
            </a:r>
            <a:endParaRPr dirty="0"/>
          </a:p>
        </p:txBody>
      </p:sp>
      <p:sp>
        <p:nvSpPr>
          <p:cNvPr id="323" name="Google Shape;323;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dirty="0"/>
              <a:t>For </a:t>
            </a:r>
            <a:r>
              <a:rPr lang="en-US" b="1" dirty="0">
                <a:solidFill>
                  <a:schemeClr val="accent1"/>
                </a:solidFill>
              </a:rPr>
              <a:t>Authentication</a:t>
            </a:r>
            <a:r>
              <a:rPr lang="en-US" dirty="0"/>
              <a:t>, there are different ways to identify the send and receiver.</a:t>
            </a:r>
          </a:p>
          <a:p>
            <a:pPr marL="914400" lvl="1" indent="-317500" algn="l" rtl="0">
              <a:spcBef>
                <a:spcPts val="0"/>
              </a:spcBef>
              <a:spcAft>
                <a:spcPts val="0"/>
              </a:spcAft>
              <a:buSzPts val="1400"/>
              <a:buChar char="○"/>
            </a:pPr>
            <a:r>
              <a:rPr lang="en-US" dirty="0"/>
              <a:t>The client may use a password or fingerprint etc.</a:t>
            </a:r>
          </a:p>
          <a:p>
            <a:pPr marL="914400" lvl="1" indent="-317500" algn="l" rtl="0">
              <a:spcBef>
                <a:spcPts val="0"/>
              </a:spcBef>
              <a:spcAft>
                <a:spcPts val="0"/>
              </a:spcAft>
              <a:buSzPts val="1400"/>
              <a:buChar char="○"/>
            </a:pPr>
            <a:r>
              <a:rPr lang="en-US" dirty="0"/>
              <a:t>The server may use certificates.</a:t>
            </a:r>
          </a:p>
          <a:p>
            <a:pPr marL="914400" lvl="1" indent="-317500" algn="l" rtl="0">
              <a:spcBef>
                <a:spcPts val="0"/>
              </a:spcBef>
              <a:spcAft>
                <a:spcPts val="0"/>
              </a:spcAft>
              <a:buSzPts val="1400"/>
              <a:buChar char="○"/>
            </a:pPr>
            <a:r>
              <a:rPr lang="en-US" dirty="0"/>
              <a:t>There is the use of SSH connection via the use of public and private keys.</a:t>
            </a:r>
          </a:p>
        </p:txBody>
      </p:sp>
      <p:sp>
        <p:nvSpPr>
          <p:cNvPr id="324" name="Google Shape;324;p48"/>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Tree>
    <p:extLst>
      <p:ext uri="{BB962C8B-B14F-4D97-AF65-F5344CB8AC3E}">
        <p14:creationId xmlns:p14="http://schemas.microsoft.com/office/powerpoint/2010/main" val="4233994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D2328-6AE9-4366-8777-F895D4D6C470}"/>
              </a:ext>
            </a:extLst>
          </p:cNvPr>
          <p:cNvSpPr>
            <a:spLocks noGrp="1"/>
          </p:cNvSpPr>
          <p:nvPr>
            <p:ph type="title"/>
          </p:nvPr>
        </p:nvSpPr>
        <p:spPr/>
        <p:txBody>
          <a:bodyPr/>
          <a:lstStyle/>
          <a:p>
            <a:r>
              <a:rPr lang="en" dirty="0"/>
              <a:t>Counter Measures</a:t>
            </a:r>
            <a:endParaRPr lang="en-US" dirty="0"/>
          </a:p>
        </p:txBody>
      </p:sp>
      <p:sp>
        <p:nvSpPr>
          <p:cNvPr id="3" name="Text Placeholder 2">
            <a:extLst>
              <a:ext uri="{FF2B5EF4-FFF2-40B4-BE49-F238E27FC236}">
                <a16:creationId xmlns:a16="http://schemas.microsoft.com/office/drawing/2014/main" id="{A90D769C-56DB-48D1-8A42-FD94378B2551}"/>
              </a:ext>
            </a:extLst>
          </p:cNvPr>
          <p:cNvSpPr>
            <a:spLocks noGrp="1"/>
          </p:cNvSpPr>
          <p:nvPr>
            <p:ph type="body" idx="1"/>
          </p:nvPr>
        </p:nvSpPr>
        <p:spPr/>
        <p:txBody>
          <a:bodyPr/>
          <a:lstStyle/>
          <a:p>
            <a:r>
              <a:rPr lang="en-US" dirty="0"/>
              <a:t>For </a:t>
            </a:r>
            <a:r>
              <a:rPr lang="en-US" b="1" dirty="0">
                <a:solidFill>
                  <a:schemeClr val="accent4"/>
                </a:solidFill>
              </a:rPr>
              <a:t>Nonrepudiation</a:t>
            </a:r>
            <a:r>
              <a:rPr lang="en-US" dirty="0"/>
              <a:t>, It is a combination of:</a:t>
            </a:r>
          </a:p>
          <a:p>
            <a:pPr lvl="1">
              <a:spcBef>
                <a:spcPts val="0"/>
              </a:spcBef>
            </a:pPr>
            <a:r>
              <a:rPr lang="en-US" dirty="0"/>
              <a:t>Authentication.</a:t>
            </a:r>
          </a:p>
          <a:p>
            <a:pPr lvl="1">
              <a:spcBef>
                <a:spcPts val="0"/>
              </a:spcBef>
            </a:pPr>
            <a:r>
              <a:rPr lang="en-US" dirty="0"/>
              <a:t>Logging.</a:t>
            </a:r>
          </a:p>
          <a:p>
            <a:pPr lvl="2">
              <a:spcBef>
                <a:spcPts val="0"/>
              </a:spcBef>
            </a:pPr>
            <a:r>
              <a:rPr lang="en-US" dirty="0"/>
              <a:t>a log file is a file that records either events that occur in an operating system or other software runs, or messages between different users of a communication software.</a:t>
            </a:r>
          </a:p>
          <a:p>
            <a:pPr lvl="1">
              <a:spcBef>
                <a:spcPts val="0"/>
              </a:spcBef>
            </a:pPr>
            <a:r>
              <a:rPr lang="en-US" dirty="0"/>
              <a:t>Auditing.</a:t>
            </a:r>
          </a:p>
          <a:p>
            <a:pPr lvl="2">
              <a:spcBef>
                <a:spcPts val="0"/>
              </a:spcBef>
            </a:pPr>
            <a:r>
              <a:rPr lang="en-US" dirty="0"/>
              <a:t>The examination and evaluation of an organization's information technology infrastructure, applications, data use and management, policies, procedures and operational processes against recognized standards or established policies.</a:t>
            </a:r>
          </a:p>
          <a:p>
            <a:pPr lvl="1">
              <a:spcBef>
                <a:spcPts val="0"/>
              </a:spcBef>
            </a:pPr>
            <a:r>
              <a:rPr lang="en-US" dirty="0"/>
              <a:t>Digital Signature. </a:t>
            </a:r>
          </a:p>
          <a:p>
            <a:pPr lvl="2">
              <a:spcBef>
                <a:spcPts val="0"/>
              </a:spcBef>
            </a:pPr>
            <a:r>
              <a:rPr lang="en-US" dirty="0"/>
              <a:t>A mathematical technique used to validate the authenticity and integrity of a message, software or digital document.</a:t>
            </a:r>
          </a:p>
        </p:txBody>
      </p:sp>
      <p:sp>
        <p:nvSpPr>
          <p:cNvPr id="4" name="Slide Number Placeholder 3">
            <a:extLst>
              <a:ext uri="{FF2B5EF4-FFF2-40B4-BE49-F238E27FC236}">
                <a16:creationId xmlns:a16="http://schemas.microsoft.com/office/drawing/2014/main" id="{902A3439-D3E0-492D-9F1B-E1638B5078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1875285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CDB56-2F32-4EC5-9CB9-33B686BA3A42}"/>
              </a:ext>
            </a:extLst>
          </p:cNvPr>
          <p:cNvSpPr>
            <a:spLocks noGrp="1"/>
          </p:cNvSpPr>
          <p:nvPr>
            <p:ph type="title"/>
          </p:nvPr>
        </p:nvSpPr>
        <p:spPr/>
        <p:txBody>
          <a:bodyPr/>
          <a:lstStyle/>
          <a:p>
            <a:r>
              <a:rPr lang="en" dirty="0"/>
              <a:t>Counter Measures</a:t>
            </a:r>
            <a:endParaRPr lang="en-US" dirty="0"/>
          </a:p>
        </p:txBody>
      </p:sp>
      <p:sp>
        <p:nvSpPr>
          <p:cNvPr id="3" name="Text Placeholder 2">
            <a:extLst>
              <a:ext uri="{FF2B5EF4-FFF2-40B4-BE49-F238E27FC236}">
                <a16:creationId xmlns:a16="http://schemas.microsoft.com/office/drawing/2014/main" id="{DC1956F4-2E90-4EE9-8380-0BC713DC383D}"/>
              </a:ext>
            </a:extLst>
          </p:cNvPr>
          <p:cNvSpPr>
            <a:spLocks noGrp="1"/>
          </p:cNvSpPr>
          <p:nvPr>
            <p:ph type="body" idx="1"/>
          </p:nvPr>
        </p:nvSpPr>
        <p:spPr>
          <a:xfrm>
            <a:off x="311700" y="1152475"/>
            <a:ext cx="8520600" cy="572700"/>
          </a:xfrm>
        </p:spPr>
        <p:txBody>
          <a:bodyPr/>
          <a:lstStyle/>
          <a:p>
            <a:r>
              <a:rPr lang="en-US" dirty="0"/>
              <a:t>For </a:t>
            </a:r>
            <a:r>
              <a:rPr lang="en-US" b="1" dirty="0">
                <a:solidFill>
                  <a:schemeClr val="accent4"/>
                </a:solidFill>
              </a:rPr>
              <a:t>Nonrepudiation</a:t>
            </a:r>
            <a:r>
              <a:rPr lang="en-US" dirty="0"/>
              <a:t>,</a:t>
            </a:r>
            <a:r>
              <a:rPr lang="en-US" b="1" dirty="0">
                <a:solidFill>
                  <a:schemeClr val="accent4"/>
                </a:solidFill>
              </a:rPr>
              <a:t> </a:t>
            </a:r>
            <a:r>
              <a:rPr lang="en-US" dirty="0"/>
              <a:t>Digital Signature. </a:t>
            </a:r>
          </a:p>
          <a:p>
            <a:pPr marL="114300" indent="0">
              <a:buNone/>
            </a:pPr>
            <a:endParaRPr lang="en-US" dirty="0"/>
          </a:p>
        </p:txBody>
      </p:sp>
      <p:sp>
        <p:nvSpPr>
          <p:cNvPr id="4" name="Slide Number Placeholder 3">
            <a:extLst>
              <a:ext uri="{FF2B5EF4-FFF2-40B4-BE49-F238E27FC236}">
                <a16:creationId xmlns:a16="http://schemas.microsoft.com/office/drawing/2014/main" id="{EAB41233-3670-452F-BCE3-EDD881BB52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pic>
        <p:nvPicPr>
          <p:cNvPr id="6" name="Graphic 5" descr="User outline">
            <a:extLst>
              <a:ext uri="{FF2B5EF4-FFF2-40B4-BE49-F238E27FC236}">
                <a16:creationId xmlns:a16="http://schemas.microsoft.com/office/drawing/2014/main" id="{A3BDC1C2-7431-4A2F-9C5D-863B02619B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2788" y="2114550"/>
            <a:ext cx="914400" cy="914400"/>
          </a:xfrm>
          <a:prstGeom prst="rect">
            <a:avLst/>
          </a:prstGeom>
        </p:spPr>
      </p:pic>
      <p:pic>
        <p:nvPicPr>
          <p:cNvPr id="7" name="Graphic 6" descr="User outline">
            <a:extLst>
              <a:ext uri="{FF2B5EF4-FFF2-40B4-BE49-F238E27FC236}">
                <a16:creationId xmlns:a16="http://schemas.microsoft.com/office/drawing/2014/main" id="{FB84A66C-7E78-49B8-A490-0FB172D4C5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89612" y="2114550"/>
            <a:ext cx="914400" cy="914400"/>
          </a:xfrm>
          <a:prstGeom prst="rect">
            <a:avLst/>
          </a:prstGeom>
        </p:spPr>
      </p:pic>
      <p:pic>
        <p:nvPicPr>
          <p:cNvPr id="9" name="Graphic 8" descr="Key outline">
            <a:extLst>
              <a:ext uri="{FF2B5EF4-FFF2-40B4-BE49-F238E27FC236}">
                <a16:creationId xmlns:a16="http://schemas.microsoft.com/office/drawing/2014/main" id="{DAFD75F4-FDDC-4BBC-96B0-3AB5660EA7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8217" y="2009353"/>
            <a:ext cx="562397" cy="562397"/>
          </a:xfrm>
          <a:prstGeom prst="rect">
            <a:avLst/>
          </a:prstGeom>
        </p:spPr>
      </p:pic>
      <p:pic>
        <p:nvPicPr>
          <p:cNvPr id="10" name="Graphic 9" descr="Key outline">
            <a:extLst>
              <a:ext uri="{FF2B5EF4-FFF2-40B4-BE49-F238E27FC236}">
                <a16:creationId xmlns:a16="http://schemas.microsoft.com/office/drawing/2014/main" id="{3F4ECFB0-703A-4F86-A1D8-34B4A6C9AE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6199676" y="2000548"/>
            <a:ext cx="562397" cy="562397"/>
          </a:xfrm>
          <a:prstGeom prst="rect">
            <a:avLst/>
          </a:prstGeom>
        </p:spPr>
      </p:pic>
      <p:pic>
        <p:nvPicPr>
          <p:cNvPr id="11" name="Graphic 10" descr="Key outline">
            <a:extLst>
              <a:ext uri="{FF2B5EF4-FFF2-40B4-BE49-F238E27FC236}">
                <a16:creationId xmlns:a16="http://schemas.microsoft.com/office/drawing/2014/main" id="{F9DEFBF1-1B6A-4316-89F3-26CE4727F8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26422" y="2813196"/>
            <a:ext cx="457200" cy="457200"/>
          </a:xfrm>
          <a:prstGeom prst="rect">
            <a:avLst/>
          </a:prstGeom>
        </p:spPr>
      </p:pic>
      <p:pic>
        <p:nvPicPr>
          <p:cNvPr id="12" name="Graphic 11" descr="Key outline">
            <a:extLst>
              <a:ext uri="{FF2B5EF4-FFF2-40B4-BE49-F238E27FC236}">
                <a16:creationId xmlns:a16="http://schemas.microsoft.com/office/drawing/2014/main" id="{A71E40D8-753B-4C09-BD20-112E2ED933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6900486" y="2719334"/>
            <a:ext cx="457200" cy="457200"/>
          </a:xfrm>
          <a:prstGeom prst="rect">
            <a:avLst/>
          </a:prstGeom>
        </p:spPr>
      </p:pic>
      <p:cxnSp>
        <p:nvCxnSpPr>
          <p:cNvPr id="14" name="Straight Connector 13">
            <a:extLst>
              <a:ext uri="{FF2B5EF4-FFF2-40B4-BE49-F238E27FC236}">
                <a16:creationId xmlns:a16="http://schemas.microsoft.com/office/drawing/2014/main" id="{88684BC1-580A-4B1F-BF7B-247AB397A85A}"/>
              </a:ext>
            </a:extLst>
          </p:cNvPr>
          <p:cNvCxnSpPr/>
          <p:nvPr/>
        </p:nvCxnSpPr>
        <p:spPr>
          <a:xfrm>
            <a:off x="2097188" y="2654188"/>
            <a:ext cx="67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F17FD24-8F75-4DD2-85B6-DF9404F87086}"/>
              </a:ext>
            </a:extLst>
          </p:cNvPr>
          <p:cNvCxnSpPr>
            <a:cxnSpLocks/>
            <a:stCxn id="6" idx="3"/>
            <a:endCxn id="7" idx="1"/>
          </p:cNvCxnSpPr>
          <p:nvPr/>
        </p:nvCxnSpPr>
        <p:spPr>
          <a:xfrm>
            <a:off x="2097188" y="2571750"/>
            <a:ext cx="4492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Graphic 19" descr="Document outline">
            <a:extLst>
              <a:ext uri="{FF2B5EF4-FFF2-40B4-BE49-F238E27FC236}">
                <a16:creationId xmlns:a16="http://schemas.microsoft.com/office/drawing/2014/main" id="{2B7B5009-C22B-4C64-9C93-1D95EA65C9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11269" y="1898684"/>
            <a:ext cx="664261" cy="664261"/>
          </a:xfrm>
          <a:prstGeom prst="rect">
            <a:avLst/>
          </a:prstGeom>
        </p:spPr>
      </p:pic>
      <p:grpSp>
        <p:nvGrpSpPr>
          <p:cNvPr id="25" name="Group 24">
            <a:extLst>
              <a:ext uri="{FF2B5EF4-FFF2-40B4-BE49-F238E27FC236}">
                <a16:creationId xmlns:a16="http://schemas.microsoft.com/office/drawing/2014/main" id="{4089C460-19CC-4C6D-A20A-F55EAE00DECF}"/>
              </a:ext>
            </a:extLst>
          </p:cNvPr>
          <p:cNvGrpSpPr/>
          <p:nvPr/>
        </p:nvGrpSpPr>
        <p:grpSpPr>
          <a:xfrm>
            <a:off x="7198514" y="4057070"/>
            <a:ext cx="1710816" cy="759922"/>
            <a:chOff x="449107" y="3830001"/>
            <a:chExt cx="2238368" cy="994254"/>
          </a:xfrm>
        </p:grpSpPr>
        <p:sp>
          <p:nvSpPr>
            <p:cNvPr id="21" name="TextBox 20">
              <a:extLst>
                <a:ext uri="{FF2B5EF4-FFF2-40B4-BE49-F238E27FC236}">
                  <a16:creationId xmlns:a16="http://schemas.microsoft.com/office/drawing/2014/main" id="{AF6ABA5C-A69A-4D8F-879D-71F2F8CDCDFC}"/>
                </a:ext>
              </a:extLst>
            </p:cNvPr>
            <p:cNvSpPr txBox="1"/>
            <p:nvPr/>
          </p:nvSpPr>
          <p:spPr>
            <a:xfrm>
              <a:off x="1093774" y="3944207"/>
              <a:ext cx="1381063" cy="352352"/>
            </a:xfrm>
            <a:prstGeom prst="rect">
              <a:avLst/>
            </a:prstGeom>
            <a:noFill/>
          </p:spPr>
          <p:txBody>
            <a:bodyPr wrap="square" rtlCol="0">
              <a:spAutoFit/>
            </a:bodyPr>
            <a:lstStyle/>
            <a:p>
              <a:pPr marL="171450" indent="-171450">
                <a:buFont typeface="Arial" panose="020B0604020202020204" pitchFamily="34" charset="0"/>
                <a:buChar char="•"/>
              </a:pPr>
              <a:r>
                <a:rPr lang="en-US" sz="1100" dirty="0"/>
                <a:t>Public Key</a:t>
              </a:r>
            </a:p>
          </p:txBody>
        </p:sp>
        <p:pic>
          <p:nvPicPr>
            <p:cNvPr id="22" name="Graphic 21" descr="Key outline">
              <a:extLst>
                <a:ext uri="{FF2B5EF4-FFF2-40B4-BE49-F238E27FC236}">
                  <a16:creationId xmlns:a16="http://schemas.microsoft.com/office/drawing/2014/main" id="{9483689D-C2A2-4CAC-81E6-0F8786D043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107" y="3830001"/>
              <a:ext cx="562397" cy="562397"/>
            </a:xfrm>
            <a:prstGeom prst="rect">
              <a:avLst/>
            </a:prstGeom>
          </p:spPr>
        </p:pic>
        <p:pic>
          <p:nvPicPr>
            <p:cNvPr id="23" name="Graphic 22" descr="Key outline">
              <a:extLst>
                <a:ext uri="{FF2B5EF4-FFF2-40B4-BE49-F238E27FC236}">
                  <a16:creationId xmlns:a16="http://schemas.microsoft.com/office/drawing/2014/main" id="{41ACC80D-20BC-4C6D-A7E0-7B8345220A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9107" y="4275555"/>
              <a:ext cx="548700" cy="548700"/>
            </a:xfrm>
            <a:prstGeom prst="rect">
              <a:avLst/>
            </a:prstGeom>
          </p:spPr>
        </p:pic>
        <p:sp>
          <p:nvSpPr>
            <p:cNvPr id="24" name="TextBox 23">
              <a:extLst>
                <a:ext uri="{FF2B5EF4-FFF2-40B4-BE49-F238E27FC236}">
                  <a16:creationId xmlns:a16="http://schemas.microsoft.com/office/drawing/2014/main" id="{10C5BDB5-44B8-4CF1-BC64-839B323BF62D}"/>
                </a:ext>
              </a:extLst>
            </p:cNvPr>
            <p:cNvSpPr txBox="1"/>
            <p:nvPr/>
          </p:nvSpPr>
          <p:spPr>
            <a:xfrm>
              <a:off x="1093773" y="4318966"/>
              <a:ext cx="1593702" cy="342281"/>
            </a:xfrm>
            <a:prstGeom prst="rect">
              <a:avLst/>
            </a:prstGeom>
            <a:noFill/>
          </p:spPr>
          <p:txBody>
            <a:bodyPr wrap="square" rtlCol="0">
              <a:spAutoFit/>
            </a:bodyPr>
            <a:lstStyle/>
            <a:p>
              <a:pPr marL="171450" indent="-171450">
                <a:buFont typeface="Arial" panose="020B0604020202020204" pitchFamily="34" charset="0"/>
                <a:buChar char="•"/>
              </a:pPr>
              <a:r>
                <a:rPr lang="en-US" sz="1100" dirty="0"/>
                <a:t>Private Key</a:t>
              </a:r>
            </a:p>
          </p:txBody>
        </p:sp>
      </p:grpSp>
      <p:sp>
        <p:nvSpPr>
          <p:cNvPr id="26" name="Google Shape;323;p48">
            <a:extLst>
              <a:ext uri="{FF2B5EF4-FFF2-40B4-BE49-F238E27FC236}">
                <a16:creationId xmlns:a16="http://schemas.microsoft.com/office/drawing/2014/main" id="{D17C06BA-5D63-436C-B1A3-62C130F3D8D5}"/>
              </a:ext>
            </a:extLst>
          </p:cNvPr>
          <p:cNvSpPr txBox="1">
            <a:spLocks/>
          </p:cNvSpPr>
          <p:nvPr/>
        </p:nvSpPr>
        <p:spPr>
          <a:xfrm>
            <a:off x="311700" y="3202993"/>
            <a:ext cx="8520600" cy="8443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596900" lvl="1" indent="0">
              <a:spcBef>
                <a:spcPts val="0"/>
              </a:spcBef>
              <a:buNone/>
            </a:pPr>
            <a:endParaRPr lang="en-US" sz="1200" dirty="0"/>
          </a:p>
          <a:p>
            <a:pPr lvl="1">
              <a:spcBef>
                <a:spcPts val="0"/>
              </a:spcBef>
            </a:pPr>
            <a:r>
              <a:rPr lang="en-US" sz="1200" dirty="0"/>
              <a:t>Sender A, will use the receiver B's public key to encrypt a message.</a:t>
            </a:r>
          </a:p>
          <a:p>
            <a:pPr lvl="1">
              <a:spcBef>
                <a:spcPts val="0"/>
              </a:spcBef>
            </a:pPr>
            <a:r>
              <a:rPr lang="en-US" sz="1200" dirty="0"/>
              <a:t>Receiver B uses their own private key to decrypt the message from A</a:t>
            </a:r>
          </a:p>
          <a:p>
            <a:pPr lvl="1">
              <a:spcBef>
                <a:spcPts val="0"/>
              </a:spcBef>
            </a:pPr>
            <a:r>
              <a:rPr lang="en-US" sz="1200" dirty="0"/>
              <a:t>B uses A’s public key to encrypt the reply.</a:t>
            </a:r>
          </a:p>
          <a:p>
            <a:pPr lvl="1">
              <a:spcBef>
                <a:spcPts val="0"/>
              </a:spcBef>
            </a:pPr>
            <a:r>
              <a:rPr lang="en-US" sz="1200" dirty="0"/>
              <a:t>A uses A’s private key to decrypting.</a:t>
            </a:r>
          </a:p>
        </p:txBody>
      </p:sp>
      <p:sp>
        <p:nvSpPr>
          <p:cNvPr id="27" name="TextBox 26">
            <a:extLst>
              <a:ext uri="{FF2B5EF4-FFF2-40B4-BE49-F238E27FC236}">
                <a16:creationId xmlns:a16="http://schemas.microsoft.com/office/drawing/2014/main" id="{F8A4A4C5-9C2A-4DBE-A1D7-AA57AD0D46EF}"/>
              </a:ext>
            </a:extLst>
          </p:cNvPr>
          <p:cNvSpPr txBox="1"/>
          <p:nvPr/>
        </p:nvSpPr>
        <p:spPr>
          <a:xfrm>
            <a:off x="1951483" y="1820006"/>
            <a:ext cx="304892" cy="307777"/>
          </a:xfrm>
          <a:prstGeom prst="rect">
            <a:avLst/>
          </a:prstGeom>
          <a:noFill/>
        </p:spPr>
        <p:txBody>
          <a:bodyPr wrap="none" rtlCol="0">
            <a:spAutoFit/>
          </a:bodyPr>
          <a:lstStyle/>
          <a:p>
            <a:r>
              <a:rPr lang="en-US" dirty="0"/>
              <a:t>A</a:t>
            </a:r>
          </a:p>
        </p:txBody>
      </p:sp>
      <p:sp>
        <p:nvSpPr>
          <p:cNvPr id="30" name="TextBox 29">
            <a:extLst>
              <a:ext uri="{FF2B5EF4-FFF2-40B4-BE49-F238E27FC236}">
                <a16:creationId xmlns:a16="http://schemas.microsoft.com/office/drawing/2014/main" id="{EFF82E22-DD8C-4C2A-8800-230A00E10783}"/>
              </a:ext>
            </a:extLst>
          </p:cNvPr>
          <p:cNvSpPr txBox="1"/>
          <p:nvPr/>
        </p:nvSpPr>
        <p:spPr>
          <a:xfrm>
            <a:off x="1496303" y="2716193"/>
            <a:ext cx="304892" cy="307777"/>
          </a:xfrm>
          <a:prstGeom prst="rect">
            <a:avLst/>
          </a:prstGeom>
          <a:noFill/>
        </p:spPr>
        <p:txBody>
          <a:bodyPr wrap="none" rtlCol="0">
            <a:spAutoFit/>
          </a:bodyPr>
          <a:lstStyle/>
          <a:p>
            <a:r>
              <a:rPr lang="en-US" dirty="0"/>
              <a:t>A</a:t>
            </a:r>
          </a:p>
        </p:txBody>
      </p:sp>
      <p:sp>
        <p:nvSpPr>
          <p:cNvPr id="31" name="TextBox 30">
            <a:extLst>
              <a:ext uri="{FF2B5EF4-FFF2-40B4-BE49-F238E27FC236}">
                <a16:creationId xmlns:a16="http://schemas.microsoft.com/office/drawing/2014/main" id="{2F3DEF67-5934-4AB7-BCEA-3C3C76916BD0}"/>
              </a:ext>
            </a:extLst>
          </p:cNvPr>
          <p:cNvSpPr txBox="1"/>
          <p:nvPr/>
        </p:nvSpPr>
        <p:spPr>
          <a:xfrm>
            <a:off x="6192927" y="1859925"/>
            <a:ext cx="304892" cy="307777"/>
          </a:xfrm>
          <a:prstGeom prst="rect">
            <a:avLst/>
          </a:prstGeom>
          <a:noFill/>
        </p:spPr>
        <p:txBody>
          <a:bodyPr wrap="none" rtlCol="0">
            <a:spAutoFit/>
          </a:bodyPr>
          <a:lstStyle/>
          <a:p>
            <a:r>
              <a:rPr lang="en-US" dirty="0"/>
              <a:t>B</a:t>
            </a:r>
          </a:p>
        </p:txBody>
      </p:sp>
      <p:sp>
        <p:nvSpPr>
          <p:cNvPr id="32" name="TextBox 31">
            <a:extLst>
              <a:ext uri="{FF2B5EF4-FFF2-40B4-BE49-F238E27FC236}">
                <a16:creationId xmlns:a16="http://schemas.microsoft.com/office/drawing/2014/main" id="{94A0C73F-6A97-4735-9823-7D5CD8E8C2A8}"/>
              </a:ext>
            </a:extLst>
          </p:cNvPr>
          <p:cNvSpPr txBox="1"/>
          <p:nvPr/>
        </p:nvSpPr>
        <p:spPr>
          <a:xfrm>
            <a:off x="6882913" y="2622301"/>
            <a:ext cx="304892" cy="307777"/>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32738061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Destruction</a:t>
            </a:r>
            <a:endParaRPr/>
          </a:p>
        </p:txBody>
      </p:sp>
      <p:sp>
        <p:nvSpPr>
          <p:cNvPr id="330" name="Google Shape;330;p49"/>
          <p:cNvSpPr txBox="1">
            <a:spLocks noGrp="1"/>
          </p:cNvSpPr>
          <p:nvPr>
            <p:ph type="body" idx="1"/>
          </p:nvPr>
        </p:nvSpPr>
        <p:spPr>
          <a:xfrm>
            <a:off x="311700" y="1152475"/>
            <a:ext cx="51207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sheer number of such attacks has also grown rapidly.</a:t>
            </a:r>
            <a:endParaRPr/>
          </a:p>
          <a:p>
            <a:pPr marL="457200" lvl="0" indent="-342900" algn="l" rtl="0">
              <a:spcBef>
                <a:spcPts val="0"/>
              </a:spcBef>
              <a:spcAft>
                <a:spcPts val="0"/>
              </a:spcAft>
              <a:buSzPts val="1800"/>
              <a:buChar char="●"/>
            </a:pPr>
            <a:r>
              <a:rPr lang="en"/>
              <a:t>There is now a continuous stream of new and increasingly devious:</a:t>
            </a:r>
            <a:endParaRPr/>
          </a:p>
          <a:p>
            <a:pPr marL="914400" lvl="1" indent="-317500" algn="l" rtl="0">
              <a:spcBef>
                <a:spcPts val="0"/>
              </a:spcBef>
              <a:spcAft>
                <a:spcPts val="0"/>
              </a:spcAft>
              <a:buSzPts val="1400"/>
              <a:buChar char="○"/>
            </a:pPr>
            <a:r>
              <a:rPr lang="en"/>
              <a:t>Denial-of service (DoS) attacks, Viruses and Worms </a:t>
            </a:r>
            <a:endParaRPr/>
          </a:p>
          <a:p>
            <a:pPr marL="457200" lvl="0" indent="-342900" algn="l" rtl="0">
              <a:spcBef>
                <a:spcPts val="0"/>
              </a:spcBef>
              <a:spcAft>
                <a:spcPts val="0"/>
              </a:spcAft>
              <a:buSzPts val="1800"/>
              <a:buChar char="●"/>
            </a:pPr>
            <a:r>
              <a:rPr lang="en"/>
              <a:t>being discovered, which have caused billions of dollars of damage, primarily to businesses that use the </a:t>
            </a:r>
            <a:r>
              <a:rPr lang="en" b="1"/>
              <a:t>Web heavily</a:t>
            </a:r>
            <a:r>
              <a:rPr lang="en"/>
              <a:t>.</a:t>
            </a:r>
            <a:endParaRPr/>
          </a:p>
        </p:txBody>
      </p:sp>
      <p:sp>
        <p:nvSpPr>
          <p:cNvPr id="331" name="Google Shape;331;p49"/>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pic>
        <p:nvPicPr>
          <p:cNvPr id="332" name="Google Shape;332;p49"/>
          <p:cNvPicPr preferRelativeResize="0"/>
          <p:nvPr/>
        </p:nvPicPr>
        <p:blipFill rotWithShape="1">
          <a:blip r:embed="rId3">
            <a:alphaModFix/>
          </a:blip>
          <a:srcRect l="9095" r="9478"/>
          <a:stretch/>
        </p:blipFill>
        <p:spPr>
          <a:xfrm>
            <a:off x="5817750" y="2839700"/>
            <a:ext cx="3014550" cy="142154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Denial-of service (DoS) attacks</a:t>
            </a:r>
            <a:endParaRPr/>
          </a:p>
        </p:txBody>
      </p:sp>
      <p:sp>
        <p:nvSpPr>
          <p:cNvPr id="338" name="Google Shape;338;p50"/>
          <p:cNvSpPr txBox="1">
            <a:spLocks noGrp="1"/>
          </p:cNvSpPr>
          <p:nvPr>
            <p:ph type="body" idx="1"/>
          </p:nvPr>
        </p:nvSpPr>
        <p:spPr>
          <a:xfrm>
            <a:off x="311700" y="1152475"/>
            <a:ext cx="84213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DoS attacks can be created simply </a:t>
            </a:r>
            <a:r>
              <a:rPr lang="en" dirty="0">
                <a:highlight>
                  <a:srgbClr val="FFFF00"/>
                </a:highlight>
              </a:rPr>
              <a:t>by</a:t>
            </a:r>
            <a:r>
              <a:rPr lang="en" b="1" dirty="0">
                <a:highlight>
                  <a:srgbClr val="FFFF00"/>
                </a:highlight>
              </a:rPr>
              <a:t> flooding a Web server</a:t>
            </a:r>
            <a:r>
              <a:rPr lang="en" dirty="0">
                <a:highlight>
                  <a:srgbClr val="FFFF00"/>
                </a:highlight>
              </a:rPr>
              <a:t> with </a:t>
            </a:r>
            <a:r>
              <a:rPr lang="en" b="1" dirty="0">
                <a:highlight>
                  <a:srgbClr val="FFFF00"/>
                </a:highlight>
              </a:rPr>
              <a:t>requests</a:t>
            </a:r>
            <a:r>
              <a:rPr lang="en" dirty="0">
                <a:highlight>
                  <a:srgbClr val="FFFF00"/>
                </a:highlight>
              </a:rPr>
              <a:t>,overwhelming its ability to operate effectively. </a:t>
            </a:r>
            <a:endParaRPr dirty="0">
              <a:highlight>
                <a:srgbClr val="FFFF00"/>
              </a:highlight>
            </a:endParaRPr>
          </a:p>
          <a:p>
            <a:pPr marL="914400" lvl="1" indent="-317500" algn="l" rtl="0">
              <a:spcBef>
                <a:spcPts val="0"/>
              </a:spcBef>
              <a:spcAft>
                <a:spcPts val="0"/>
              </a:spcAft>
              <a:buSzPts val="1400"/>
              <a:buChar char="○"/>
            </a:pPr>
            <a:r>
              <a:rPr lang="en" dirty="0"/>
              <a:t>Most DoS attacks are conducted with the use of networks of</a:t>
            </a:r>
            <a:r>
              <a:rPr lang="en" b="1" dirty="0"/>
              <a:t> virally infected “zombie” </a:t>
            </a:r>
            <a:r>
              <a:rPr lang="en" dirty="0"/>
              <a:t>computers,</a:t>
            </a:r>
            <a:endParaRPr dirty="0"/>
          </a:p>
          <a:p>
            <a:pPr marL="914400" lvl="1" indent="-317500" algn="l" rtl="0">
              <a:spcBef>
                <a:spcPts val="0"/>
              </a:spcBef>
              <a:spcAft>
                <a:spcPts val="0"/>
              </a:spcAft>
              <a:buSzPts val="1400"/>
              <a:buChar char="○"/>
            </a:pPr>
            <a:r>
              <a:rPr lang="en" dirty="0"/>
              <a:t>The owners of the infected computers are unaware of their sinister use.</a:t>
            </a:r>
            <a:endParaRPr dirty="0"/>
          </a:p>
          <a:p>
            <a:pPr marL="914400" lvl="1" indent="-317500" algn="l" rtl="0">
              <a:spcBef>
                <a:spcPts val="0"/>
              </a:spcBef>
              <a:spcAft>
                <a:spcPts val="0"/>
              </a:spcAft>
              <a:buSzPts val="1400"/>
              <a:buChar char="○"/>
            </a:pPr>
            <a:r>
              <a:rPr lang="en" dirty="0"/>
              <a:t>So, DoS and viruses are often related.</a:t>
            </a:r>
            <a:endParaRPr dirty="0"/>
          </a:p>
          <a:p>
            <a:pPr marL="457200" lvl="0" indent="-342900" algn="l" rtl="0">
              <a:spcBef>
                <a:spcPts val="0"/>
              </a:spcBef>
              <a:spcAft>
                <a:spcPts val="0"/>
              </a:spcAft>
              <a:buSzPts val="1800"/>
              <a:buChar char="●"/>
            </a:pPr>
            <a:r>
              <a:rPr lang="en" sz="1800" dirty="0"/>
              <a:t>There is even a server type of DoS, </a:t>
            </a:r>
            <a:r>
              <a:rPr lang="en" sz="1800" b="1" dirty="0">
                <a:highlight>
                  <a:srgbClr val="FFFF00"/>
                </a:highlight>
              </a:rPr>
              <a:t>A Distributed Dos (DDoS)</a:t>
            </a:r>
            <a:r>
              <a:rPr lang="en" sz="1800" dirty="0">
                <a:highlight>
                  <a:srgbClr val="FFFF00"/>
                </a:highlight>
              </a:rPr>
              <a:t>.</a:t>
            </a:r>
            <a:endParaRPr sz="1800" dirty="0">
              <a:highlight>
                <a:srgbClr val="FFFF00"/>
              </a:highlight>
            </a:endParaRPr>
          </a:p>
          <a:p>
            <a:pPr marL="914400" lvl="1" indent="-317500" algn="l" rtl="0">
              <a:spcBef>
                <a:spcPts val="0"/>
              </a:spcBef>
              <a:spcAft>
                <a:spcPts val="0"/>
              </a:spcAft>
              <a:buSzPts val="1400"/>
              <a:buChar char="○"/>
            </a:pPr>
            <a:r>
              <a:rPr lang="en" dirty="0"/>
              <a:t>A DoS attack is a denial of service attack where a computer (or computers) is used to flood a server with TCP and UDP packets.</a:t>
            </a:r>
            <a:endParaRPr dirty="0"/>
          </a:p>
          <a:p>
            <a:pPr marL="914400" lvl="1" indent="-317500" algn="l" rtl="0">
              <a:spcBef>
                <a:spcPts val="0"/>
              </a:spcBef>
              <a:spcAft>
                <a:spcPts val="0"/>
              </a:spcAft>
              <a:buSzPts val="1400"/>
              <a:buChar char="○"/>
            </a:pPr>
            <a:r>
              <a:rPr lang="en" dirty="0"/>
              <a:t>A DDoS attack is where </a:t>
            </a:r>
            <a:r>
              <a:rPr lang="en" b="1" dirty="0"/>
              <a:t>multiple systems</a:t>
            </a:r>
            <a:r>
              <a:rPr lang="en" dirty="0"/>
              <a:t> target a single system with a DoS attack.</a:t>
            </a:r>
            <a:endParaRPr dirty="0"/>
          </a:p>
          <a:p>
            <a:pPr marL="914400" lvl="1" indent="-317500" algn="l" rtl="0">
              <a:spcBef>
                <a:spcPts val="0"/>
              </a:spcBef>
              <a:spcAft>
                <a:spcPts val="0"/>
              </a:spcAft>
              <a:buSzPts val="1400"/>
              <a:buChar char="○"/>
            </a:pPr>
            <a:r>
              <a:rPr lang="en" dirty="0"/>
              <a:t>The targeted network is then bombarded with packets from </a:t>
            </a:r>
            <a:r>
              <a:rPr lang="en" b="1" dirty="0"/>
              <a:t>multiple locations</a:t>
            </a:r>
            <a:r>
              <a:rPr lang="en" dirty="0"/>
              <a:t>.</a:t>
            </a:r>
            <a:endParaRPr dirty="0"/>
          </a:p>
        </p:txBody>
      </p:sp>
      <p:sp>
        <p:nvSpPr>
          <p:cNvPr id="339" name="Google Shape;339;p50"/>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DoS</a:t>
            </a:r>
            <a:endParaRPr/>
          </a:p>
        </p:txBody>
      </p:sp>
      <p:sp>
        <p:nvSpPr>
          <p:cNvPr id="345" name="Google Shape;345;p51"/>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pic>
        <p:nvPicPr>
          <p:cNvPr id="346" name="Google Shape;346;p51"/>
          <p:cNvPicPr preferRelativeResize="0"/>
          <p:nvPr/>
        </p:nvPicPr>
        <p:blipFill>
          <a:blip r:embed="rId3">
            <a:alphaModFix/>
          </a:blip>
          <a:stretch>
            <a:fillRect/>
          </a:stretch>
        </p:blipFill>
        <p:spPr>
          <a:xfrm>
            <a:off x="1104450" y="1346275"/>
            <a:ext cx="6566072" cy="31513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98C15-E153-440F-BA7B-A91136EE3321}"/>
              </a:ext>
            </a:extLst>
          </p:cNvPr>
          <p:cNvSpPr>
            <a:spLocks noGrp="1"/>
          </p:cNvSpPr>
          <p:nvPr>
            <p:ph type="title"/>
          </p:nvPr>
        </p:nvSpPr>
        <p:spPr/>
        <p:txBody>
          <a:bodyPr/>
          <a:lstStyle/>
          <a:p>
            <a:r>
              <a:rPr lang="en-US" dirty="0"/>
              <a:t>Opening a Webpage</a:t>
            </a:r>
          </a:p>
        </p:txBody>
      </p:sp>
      <p:sp>
        <p:nvSpPr>
          <p:cNvPr id="4" name="Slide Number Placeholder 3">
            <a:extLst>
              <a:ext uri="{FF2B5EF4-FFF2-40B4-BE49-F238E27FC236}">
                <a16:creationId xmlns:a16="http://schemas.microsoft.com/office/drawing/2014/main" id="{5E875DF5-0854-46C4-A2B0-D98F40A7D0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grpSp>
        <p:nvGrpSpPr>
          <p:cNvPr id="39" name="Group 38">
            <a:extLst>
              <a:ext uri="{FF2B5EF4-FFF2-40B4-BE49-F238E27FC236}">
                <a16:creationId xmlns:a16="http://schemas.microsoft.com/office/drawing/2014/main" id="{9ECC2B30-CD2C-4483-B33D-4DD4FFA65B6C}"/>
              </a:ext>
            </a:extLst>
          </p:cNvPr>
          <p:cNvGrpSpPr/>
          <p:nvPr/>
        </p:nvGrpSpPr>
        <p:grpSpPr>
          <a:xfrm>
            <a:off x="741254" y="1174874"/>
            <a:ext cx="7925313" cy="2927788"/>
            <a:chOff x="741254" y="1174874"/>
            <a:chExt cx="7925313" cy="2927788"/>
          </a:xfrm>
        </p:grpSpPr>
        <p:grpSp>
          <p:nvGrpSpPr>
            <p:cNvPr id="7" name="Group 6">
              <a:extLst>
                <a:ext uri="{FF2B5EF4-FFF2-40B4-BE49-F238E27FC236}">
                  <a16:creationId xmlns:a16="http://schemas.microsoft.com/office/drawing/2014/main" id="{0C2797AD-43E3-4E09-AD6C-9E6D046DEBB2}"/>
                </a:ext>
              </a:extLst>
            </p:cNvPr>
            <p:cNvGrpSpPr/>
            <p:nvPr/>
          </p:nvGrpSpPr>
          <p:grpSpPr>
            <a:xfrm>
              <a:off x="1403968" y="1254334"/>
              <a:ext cx="1831951" cy="720054"/>
              <a:chOff x="392464" y="1246242"/>
              <a:chExt cx="1831951" cy="720054"/>
            </a:xfrm>
          </p:grpSpPr>
          <p:sp>
            <p:nvSpPr>
              <p:cNvPr id="5" name="Smiley Face 4">
                <a:extLst>
                  <a:ext uri="{FF2B5EF4-FFF2-40B4-BE49-F238E27FC236}">
                    <a16:creationId xmlns:a16="http://schemas.microsoft.com/office/drawing/2014/main" id="{D67EEDA2-4628-45A7-A6AD-490337E264C2}"/>
                  </a:ext>
                </a:extLst>
              </p:cNvPr>
              <p:cNvSpPr/>
              <p:nvPr/>
            </p:nvSpPr>
            <p:spPr>
              <a:xfrm>
                <a:off x="392464" y="1367554"/>
                <a:ext cx="477430" cy="47743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95;p18">
                <a:extLst>
                  <a:ext uri="{FF2B5EF4-FFF2-40B4-BE49-F238E27FC236}">
                    <a16:creationId xmlns:a16="http://schemas.microsoft.com/office/drawing/2014/main" id="{EB8C78F2-7736-4415-B495-60EAA5EE2619}"/>
                  </a:ext>
                </a:extLst>
              </p:cNvPr>
              <p:cNvPicPr preferRelativeResize="0"/>
              <p:nvPr/>
            </p:nvPicPr>
            <p:blipFill>
              <a:blip r:embed="rId2">
                <a:alphaModFix/>
              </a:blip>
              <a:stretch>
                <a:fillRect/>
              </a:stretch>
            </p:blipFill>
            <p:spPr>
              <a:xfrm>
                <a:off x="1071468" y="1246242"/>
                <a:ext cx="1152947" cy="720054"/>
              </a:xfrm>
              <a:prstGeom prst="rect">
                <a:avLst/>
              </a:prstGeom>
              <a:noFill/>
              <a:ln>
                <a:noFill/>
              </a:ln>
            </p:spPr>
          </p:pic>
        </p:grpSp>
        <p:pic>
          <p:nvPicPr>
            <p:cNvPr id="8" name="Google Shape;96;p18">
              <a:extLst>
                <a:ext uri="{FF2B5EF4-FFF2-40B4-BE49-F238E27FC236}">
                  <a16:creationId xmlns:a16="http://schemas.microsoft.com/office/drawing/2014/main" id="{0AE8EB90-66D4-4841-9044-C7B410F0B6C6}"/>
                </a:ext>
              </a:extLst>
            </p:cNvPr>
            <p:cNvPicPr preferRelativeResize="0"/>
            <p:nvPr/>
          </p:nvPicPr>
          <p:blipFill>
            <a:blip r:embed="rId3">
              <a:alphaModFix/>
            </a:blip>
            <a:stretch>
              <a:fillRect/>
            </a:stretch>
          </p:blipFill>
          <p:spPr>
            <a:xfrm>
              <a:off x="5971027" y="1174874"/>
              <a:ext cx="721085" cy="799514"/>
            </a:xfrm>
            <a:prstGeom prst="rect">
              <a:avLst/>
            </a:prstGeom>
            <a:noFill/>
            <a:ln>
              <a:noFill/>
            </a:ln>
          </p:spPr>
        </p:pic>
        <p:cxnSp>
          <p:nvCxnSpPr>
            <p:cNvPr id="11" name="Straight Connector 10">
              <a:extLst>
                <a:ext uri="{FF2B5EF4-FFF2-40B4-BE49-F238E27FC236}">
                  <a16:creationId xmlns:a16="http://schemas.microsoft.com/office/drawing/2014/main" id="{41CEC7E5-591B-4DC1-BB3C-24164CCD4D7D}"/>
                </a:ext>
              </a:extLst>
            </p:cNvPr>
            <p:cNvCxnSpPr>
              <a:cxnSpLocks/>
              <a:stCxn id="8" idx="2"/>
            </p:cNvCxnSpPr>
            <p:nvPr/>
          </p:nvCxnSpPr>
          <p:spPr>
            <a:xfrm flipH="1">
              <a:off x="6331569" y="1974388"/>
              <a:ext cx="1" cy="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A5B5F52-D924-494F-BABC-278CE668533A}"/>
                </a:ext>
              </a:extLst>
            </p:cNvPr>
            <p:cNvCxnSpPr>
              <a:cxnSpLocks/>
              <a:endCxn id="24" idx="2"/>
            </p:cNvCxnSpPr>
            <p:nvPr/>
          </p:nvCxnSpPr>
          <p:spPr>
            <a:xfrm>
              <a:off x="2704469" y="3008261"/>
              <a:ext cx="3559249" cy="10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A65B1962-7C0A-4249-80CB-2AD3AD1CEA3B}"/>
                </a:ext>
              </a:extLst>
            </p:cNvPr>
            <p:cNvGrpSpPr/>
            <p:nvPr/>
          </p:nvGrpSpPr>
          <p:grpSpPr>
            <a:xfrm>
              <a:off x="6263715" y="1974388"/>
              <a:ext cx="2402852" cy="2128274"/>
              <a:chOff x="6263715" y="1974388"/>
              <a:chExt cx="2402852" cy="2128274"/>
            </a:xfrm>
          </p:grpSpPr>
          <p:cxnSp>
            <p:nvCxnSpPr>
              <p:cNvPr id="15" name="Straight Connector 14">
                <a:extLst>
                  <a:ext uri="{FF2B5EF4-FFF2-40B4-BE49-F238E27FC236}">
                    <a16:creationId xmlns:a16="http://schemas.microsoft.com/office/drawing/2014/main" id="{484E1D5C-A708-426C-8A06-0AAE3DF87BC7}"/>
                  </a:ext>
                </a:extLst>
              </p:cNvPr>
              <p:cNvCxnSpPr>
                <a:stCxn id="8" idx="2"/>
              </p:cNvCxnSpPr>
              <p:nvPr/>
            </p:nvCxnSpPr>
            <p:spPr>
              <a:xfrm flipH="1">
                <a:off x="6331569" y="1974388"/>
                <a:ext cx="1" cy="2128274"/>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E74173E-4BF1-410D-A65E-D83837DD2E77}"/>
                  </a:ext>
                </a:extLst>
              </p:cNvPr>
              <p:cNvSpPr/>
              <p:nvPr/>
            </p:nvSpPr>
            <p:spPr>
              <a:xfrm>
                <a:off x="6263718" y="2965751"/>
                <a:ext cx="105265" cy="1052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2E7CEF6-ACEC-43F9-88F4-BC4A16DE2EFD}"/>
                  </a:ext>
                </a:extLst>
              </p:cNvPr>
              <p:cNvSpPr txBox="1"/>
              <p:nvPr/>
            </p:nvSpPr>
            <p:spPr>
              <a:xfrm>
                <a:off x="6368982" y="2872189"/>
                <a:ext cx="2297585" cy="292388"/>
              </a:xfrm>
              <a:prstGeom prst="rect">
                <a:avLst/>
              </a:prstGeom>
              <a:noFill/>
            </p:spPr>
            <p:txBody>
              <a:bodyPr wrap="square" rtlCol="0">
                <a:spAutoFit/>
              </a:bodyPr>
              <a:lstStyle/>
              <a:p>
                <a:r>
                  <a:rPr lang="en-US" sz="1300" dirty="0"/>
                  <a:t>Receive HTTP Request</a:t>
                </a:r>
              </a:p>
            </p:txBody>
          </p:sp>
          <p:sp>
            <p:nvSpPr>
              <p:cNvPr id="27" name="TextBox 26">
                <a:extLst>
                  <a:ext uri="{FF2B5EF4-FFF2-40B4-BE49-F238E27FC236}">
                    <a16:creationId xmlns:a16="http://schemas.microsoft.com/office/drawing/2014/main" id="{9EE7F2F2-FE46-490C-A21F-1D1C2E6CFE8E}"/>
                  </a:ext>
                </a:extLst>
              </p:cNvPr>
              <p:cNvSpPr txBox="1"/>
              <p:nvPr/>
            </p:nvSpPr>
            <p:spPr>
              <a:xfrm>
                <a:off x="6368982" y="3164577"/>
                <a:ext cx="2297585" cy="292388"/>
              </a:xfrm>
              <a:prstGeom prst="rect">
                <a:avLst/>
              </a:prstGeom>
              <a:noFill/>
            </p:spPr>
            <p:txBody>
              <a:bodyPr wrap="square" rtlCol="0">
                <a:spAutoFit/>
              </a:bodyPr>
              <a:lstStyle/>
              <a:p>
                <a:r>
                  <a:rPr lang="en-US" sz="1300" dirty="0"/>
                  <a:t>Process HTTP Request</a:t>
                </a:r>
              </a:p>
            </p:txBody>
          </p:sp>
          <p:sp>
            <p:nvSpPr>
              <p:cNvPr id="28" name="Oval 27">
                <a:extLst>
                  <a:ext uri="{FF2B5EF4-FFF2-40B4-BE49-F238E27FC236}">
                    <a16:creationId xmlns:a16="http://schemas.microsoft.com/office/drawing/2014/main" id="{C00C3CBD-4212-49E4-8D9C-C6E76569F011}"/>
                  </a:ext>
                </a:extLst>
              </p:cNvPr>
              <p:cNvSpPr/>
              <p:nvPr/>
            </p:nvSpPr>
            <p:spPr>
              <a:xfrm>
                <a:off x="6269287" y="3267871"/>
                <a:ext cx="105265" cy="1052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BE98C1D-1A61-49C8-AC7B-9E4C5AA2244A}"/>
                  </a:ext>
                </a:extLst>
              </p:cNvPr>
              <p:cNvSpPr txBox="1"/>
              <p:nvPr/>
            </p:nvSpPr>
            <p:spPr>
              <a:xfrm>
                <a:off x="6368981" y="3439470"/>
                <a:ext cx="2297585" cy="292388"/>
              </a:xfrm>
              <a:prstGeom prst="rect">
                <a:avLst/>
              </a:prstGeom>
              <a:noFill/>
            </p:spPr>
            <p:txBody>
              <a:bodyPr wrap="square" rtlCol="0">
                <a:spAutoFit/>
              </a:bodyPr>
              <a:lstStyle/>
              <a:p>
                <a:r>
                  <a:rPr lang="en-US" sz="1300" dirty="0"/>
                  <a:t>Send Response</a:t>
                </a:r>
              </a:p>
            </p:txBody>
          </p:sp>
          <p:sp>
            <p:nvSpPr>
              <p:cNvPr id="30" name="Oval 29">
                <a:extLst>
                  <a:ext uri="{FF2B5EF4-FFF2-40B4-BE49-F238E27FC236}">
                    <a16:creationId xmlns:a16="http://schemas.microsoft.com/office/drawing/2014/main" id="{8C9351BD-173B-4B1C-9A3E-C2BDBBD6A978}"/>
                  </a:ext>
                </a:extLst>
              </p:cNvPr>
              <p:cNvSpPr/>
              <p:nvPr/>
            </p:nvSpPr>
            <p:spPr>
              <a:xfrm>
                <a:off x="6263715" y="3572041"/>
                <a:ext cx="105265" cy="1052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2" name="Straight Arrow Connector 31">
              <a:extLst>
                <a:ext uri="{FF2B5EF4-FFF2-40B4-BE49-F238E27FC236}">
                  <a16:creationId xmlns:a16="http://schemas.microsoft.com/office/drawing/2014/main" id="{4EB46286-8547-475F-AB84-F9F76ED167E2}"/>
                </a:ext>
              </a:extLst>
            </p:cNvPr>
            <p:cNvCxnSpPr>
              <a:stCxn id="30" idx="2"/>
            </p:cNvCxnSpPr>
            <p:nvPr/>
          </p:nvCxnSpPr>
          <p:spPr>
            <a:xfrm flipH="1" flipV="1">
              <a:off x="2712561" y="3624673"/>
              <a:ext cx="35511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2D1B6ACD-41C4-4946-B467-7D1021276A94}"/>
                </a:ext>
              </a:extLst>
            </p:cNvPr>
            <p:cNvGrpSpPr/>
            <p:nvPr/>
          </p:nvGrpSpPr>
          <p:grpSpPr>
            <a:xfrm>
              <a:off x="741254" y="2079653"/>
              <a:ext cx="1984345" cy="2023009"/>
              <a:chOff x="741254" y="2079653"/>
              <a:chExt cx="1984345" cy="2023009"/>
            </a:xfrm>
          </p:grpSpPr>
          <p:cxnSp>
            <p:nvCxnSpPr>
              <p:cNvPr id="10" name="Straight Connector 9">
                <a:extLst>
                  <a:ext uri="{FF2B5EF4-FFF2-40B4-BE49-F238E27FC236}">
                    <a16:creationId xmlns:a16="http://schemas.microsoft.com/office/drawing/2014/main" id="{0880521A-CBC8-4A0C-BCD2-77CB75F88038}"/>
                  </a:ext>
                </a:extLst>
              </p:cNvPr>
              <p:cNvCxnSpPr/>
              <p:nvPr/>
            </p:nvCxnSpPr>
            <p:spPr>
              <a:xfrm>
                <a:off x="2659445" y="2079653"/>
                <a:ext cx="0" cy="2023009"/>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F8C3633-5E91-44EA-9409-3DC8D8244835}"/>
                  </a:ext>
                </a:extLst>
              </p:cNvPr>
              <p:cNvSpPr txBox="1"/>
              <p:nvPr/>
            </p:nvSpPr>
            <p:spPr>
              <a:xfrm>
                <a:off x="831650" y="2828270"/>
                <a:ext cx="1777480" cy="492443"/>
              </a:xfrm>
              <a:prstGeom prst="rect">
                <a:avLst/>
              </a:prstGeom>
              <a:noFill/>
            </p:spPr>
            <p:txBody>
              <a:bodyPr wrap="square" rtlCol="0">
                <a:spAutoFit/>
              </a:bodyPr>
              <a:lstStyle/>
              <a:p>
                <a:r>
                  <a:rPr lang="en-US" sz="1300" dirty="0"/>
                  <a:t>Send HTTP Request</a:t>
                </a:r>
              </a:p>
              <a:p>
                <a:pPr algn="ctr"/>
                <a:r>
                  <a:rPr lang="en-US" sz="1300" dirty="0"/>
                  <a:t>Via TCP/IP</a:t>
                </a:r>
              </a:p>
            </p:txBody>
          </p:sp>
          <p:sp>
            <p:nvSpPr>
              <p:cNvPr id="19" name="TextBox 18">
                <a:extLst>
                  <a:ext uri="{FF2B5EF4-FFF2-40B4-BE49-F238E27FC236}">
                    <a16:creationId xmlns:a16="http://schemas.microsoft.com/office/drawing/2014/main" id="{5F0F107D-54EA-4EFE-94D0-6AF0BBE8D196}"/>
                  </a:ext>
                </a:extLst>
              </p:cNvPr>
              <p:cNvSpPr txBox="1"/>
              <p:nvPr/>
            </p:nvSpPr>
            <p:spPr>
              <a:xfrm>
                <a:off x="1624497" y="2139113"/>
                <a:ext cx="974707" cy="292388"/>
              </a:xfrm>
              <a:prstGeom prst="rect">
                <a:avLst/>
              </a:prstGeom>
              <a:noFill/>
            </p:spPr>
            <p:txBody>
              <a:bodyPr wrap="square" rtlCol="0">
                <a:spAutoFit/>
              </a:bodyPr>
              <a:lstStyle/>
              <a:p>
                <a:r>
                  <a:rPr lang="en-US" sz="1300" dirty="0"/>
                  <a:t>Type URL</a:t>
                </a:r>
              </a:p>
            </p:txBody>
          </p:sp>
          <p:sp>
            <p:nvSpPr>
              <p:cNvPr id="20" name="Oval 19">
                <a:extLst>
                  <a:ext uri="{FF2B5EF4-FFF2-40B4-BE49-F238E27FC236}">
                    <a16:creationId xmlns:a16="http://schemas.microsoft.com/office/drawing/2014/main" id="{9B209D0D-D4BF-4CD5-8C17-5F91C4BB2EEC}"/>
                  </a:ext>
                </a:extLst>
              </p:cNvPr>
              <p:cNvSpPr/>
              <p:nvPr/>
            </p:nvSpPr>
            <p:spPr>
              <a:xfrm>
                <a:off x="2620334" y="2248678"/>
                <a:ext cx="105265" cy="1052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2E677B1-EED0-48EA-8CA0-5FA2B890E052}"/>
                  </a:ext>
                </a:extLst>
              </p:cNvPr>
              <p:cNvSpPr/>
              <p:nvPr/>
            </p:nvSpPr>
            <p:spPr>
              <a:xfrm>
                <a:off x="2610375" y="2604956"/>
                <a:ext cx="105265" cy="1052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96D2594-C489-4624-940D-10F83B38CC42}"/>
                  </a:ext>
                </a:extLst>
              </p:cNvPr>
              <p:cNvSpPr txBox="1"/>
              <p:nvPr/>
            </p:nvSpPr>
            <p:spPr>
              <a:xfrm>
                <a:off x="741254" y="2510463"/>
                <a:ext cx="1968508" cy="292388"/>
              </a:xfrm>
              <a:prstGeom prst="rect">
                <a:avLst/>
              </a:prstGeom>
              <a:noFill/>
            </p:spPr>
            <p:txBody>
              <a:bodyPr wrap="square" rtlCol="0">
                <a:spAutoFit/>
              </a:bodyPr>
              <a:lstStyle/>
              <a:p>
                <a:r>
                  <a:rPr lang="en-US" sz="1300" dirty="0"/>
                  <a:t>Create HTTP Request</a:t>
                </a:r>
              </a:p>
            </p:txBody>
          </p:sp>
          <p:sp>
            <p:nvSpPr>
              <p:cNvPr id="23" name="Oval 22">
                <a:extLst>
                  <a:ext uri="{FF2B5EF4-FFF2-40B4-BE49-F238E27FC236}">
                    <a16:creationId xmlns:a16="http://schemas.microsoft.com/office/drawing/2014/main" id="{E2F52AD2-D9DA-4A44-8A1C-FEB242DB5462}"/>
                  </a:ext>
                </a:extLst>
              </p:cNvPr>
              <p:cNvSpPr/>
              <p:nvPr/>
            </p:nvSpPr>
            <p:spPr>
              <a:xfrm>
                <a:off x="2607296" y="2948599"/>
                <a:ext cx="105265" cy="1052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F477743-B6B5-4381-A0EB-0B3F9D26C2C2}"/>
                  </a:ext>
                </a:extLst>
              </p:cNvPr>
              <p:cNvSpPr/>
              <p:nvPr/>
            </p:nvSpPr>
            <p:spPr>
              <a:xfrm>
                <a:off x="2610619" y="3585664"/>
                <a:ext cx="105265" cy="1052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A9EC653-C987-45D7-B3A4-B335745C6575}"/>
                  </a:ext>
                </a:extLst>
              </p:cNvPr>
              <p:cNvSpPr txBox="1"/>
              <p:nvPr/>
            </p:nvSpPr>
            <p:spPr>
              <a:xfrm>
                <a:off x="1065283" y="3478479"/>
                <a:ext cx="1607683" cy="292388"/>
              </a:xfrm>
              <a:prstGeom prst="rect">
                <a:avLst/>
              </a:prstGeom>
              <a:noFill/>
            </p:spPr>
            <p:txBody>
              <a:bodyPr wrap="square" rtlCol="0">
                <a:spAutoFit/>
              </a:bodyPr>
              <a:lstStyle/>
              <a:p>
                <a:r>
                  <a:rPr lang="en-US" sz="1300" dirty="0"/>
                  <a:t>Receive Response</a:t>
                </a:r>
              </a:p>
            </p:txBody>
          </p:sp>
          <p:sp>
            <p:nvSpPr>
              <p:cNvPr id="35" name="Oval 34">
                <a:extLst>
                  <a:ext uri="{FF2B5EF4-FFF2-40B4-BE49-F238E27FC236}">
                    <a16:creationId xmlns:a16="http://schemas.microsoft.com/office/drawing/2014/main" id="{48D39F4D-3F1A-481F-9A2B-8F7A28B84EB6}"/>
                  </a:ext>
                </a:extLst>
              </p:cNvPr>
              <p:cNvSpPr/>
              <p:nvPr/>
            </p:nvSpPr>
            <p:spPr>
              <a:xfrm>
                <a:off x="2620334" y="3837201"/>
                <a:ext cx="105265" cy="1052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5543BF9-A0F5-4C09-A6CE-B506804158B9}"/>
                  </a:ext>
                </a:extLst>
              </p:cNvPr>
              <p:cNvSpPr txBox="1"/>
              <p:nvPr/>
            </p:nvSpPr>
            <p:spPr>
              <a:xfrm>
                <a:off x="1104878" y="3745042"/>
                <a:ext cx="1607683" cy="292388"/>
              </a:xfrm>
              <a:prstGeom prst="rect">
                <a:avLst/>
              </a:prstGeom>
              <a:noFill/>
            </p:spPr>
            <p:txBody>
              <a:bodyPr wrap="square" rtlCol="0">
                <a:spAutoFit/>
              </a:bodyPr>
              <a:lstStyle/>
              <a:p>
                <a:r>
                  <a:rPr lang="en-US" sz="1300" dirty="0"/>
                  <a:t>Display Response</a:t>
                </a:r>
              </a:p>
            </p:txBody>
          </p:sp>
        </p:grpSp>
      </p:grpSp>
    </p:spTree>
    <p:extLst>
      <p:ext uri="{BB962C8B-B14F-4D97-AF65-F5344CB8AC3E}">
        <p14:creationId xmlns:p14="http://schemas.microsoft.com/office/powerpoint/2010/main" val="36962219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DDoS</a:t>
            </a:r>
            <a:endParaRPr/>
          </a:p>
        </p:txBody>
      </p:sp>
      <p:sp>
        <p:nvSpPr>
          <p:cNvPr id="352" name="Google Shape;352;p52"/>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pic>
        <p:nvPicPr>
          <p:cNvPr id="353" name="Google Shape;353;p52"/>
          <p:cNvPicPr preferRelativeResize="0"/>
          <p:nvPr/>
        </p:nvPicPr>
        <p:blipFill>
          <a:blip r:embed="rId3">
            <a:alphaModFix/>
          </a:blip>
          <a:stretch>
            <a:fillRect/>
          </a:stretch>
        </p:blipFill>
        <p:spPr>
          <a:xfrm>
            <a:off x="925952" y="1113925"/>
            <a:ext cx="7292096" cy="35293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Viruses</a:t>
            </a:r>
            <a:endParaRPr/>
          </a:p>
        </p:txBody>
      </p:sp>
      <p:sp>
        <p:nvSpPr>
          <p:cNvPr id="359" name="Google Shape;359;p53"/>
          <p:cNvSpPr txBox="1">
            <a:spLocks noGrp="1"/>
          </p:cNvSpPr>
          <p:nvPr>
            <p:ph type="body" idx="1"/>
          </p:nvPr>
        </p:nvSpPr>
        <p:spPr>
          <a:xfrm>
            <a:off x="311700" y="1152475"/>
            <a:ext cx="51978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Viruses are </a:t>
            </a:r>
            <a:r>
              <a:rPr lang="en" dirty="0">
                <a:highlight>
                  <a:srgbClr val="FFFF00"/>
                </a:highlight>
              </a:rPr>
              <a:t>harmful programs </a:t>
            </a:r>
            <a:r>
              <a:rPr lang="en" dirty="0"/>
              <a:t>that often arrive in a system in </a:t>
            </a:r>
            <a:r>
              <a:rPr lang="en" b="1" dirty="0">
                <a:highlight>
                  <a:srgbClr val="FFFF00"/>
                </a:highlight>
              </a:rPr>
              <a:t>attachments to e-mail</a:t>
            </a:r>
            <a:r>
              <a:rPr lang="en" dirty="0">
                <a:highlight>
                  <a:srgbClr val="FFFF00"/>
                </a:highlight>
              </a:rPr>
              <a:t> </a:t>
            </a:r>
            <a:r>
              <a:rPr lang="en" dirty="0"/>
              <a:t>messages or </a:t>
            </a:r>
            <a:r>
              <a:rPr lang="en" b="1" dirty="0"/>
              <a:t>attached to free downloaded</a:t>
            </a:r>
            <a:r>
              <a:rPr lang="en" dirty="0"/>
              <a:t> programs. </a:t>
            </a:r>
            <a:endParaRPr dirty="0"/>
          </a:p>
          <a:p>
            <a:pPr marL="457200" lvl="0" indent="-342900" algn="l" rtl="0">
              <a:spcBef>
                <a:spcPts val="0"/>
              </a:spcBef>
              <a:spcAft>
                <a:spcPts val="0"/>
              </a:spcAft>
              <a:buSzPts val="1800"/>
              <a:buChar char="●"/>
            </a:pPr>
            <a:r>
              <a:rPr lang="en" dirty="0"/>
              <a:t>When executed, they </a:t>
            </a:r>
            <a:r>
              <a:rPr lang="en" b="1" dirty="0">
                <a:highlight>
                  <a:srgbClr val="FFFF00"/>
                </a:highlight>
              </a:rPr>
              <a:t>replicate</a:t>
            </a:r>
            <a:r>
              <a:rPr lang="en" dirty="0"/>
              <a:t> and can </a:t>
            </a:r>
            <a:r>
              <a:rPr lang="en" b="1" dirty="0">
                <a:highlight>
                  <a:srgbClr val="FFFF00"/>
                </a:highlight>
              </a:rPr>
              <a:t>overwrite memory</a:t>
            </a:r>
            <a:r>
              <a:rPr lang="en" dirty="0">
                <a:highlight>
                  <a:srgbClr val="FFFF00"/>
                </a:highlight>
              </a:rPr>
              <a:t> </a:t>
            </a:r>
            <a:r>
              <a:rPr lang="en" dirty="0"/>
              <a:t>and attached memory devices, </a:t>
            </a:r>
            <a:r>
              <a:rPr lang="en" b="1" dirty="0">
                <a:highlight>
                  <a:srgbClr val="FFFF00"/>
                </a:highlight>
              </a:rPr>
              <a:t>destroying programs and data alike</a:t>
            </a:r>
            <a:r>
              <a:rPr lang="en" dirty="0">
                <a:highlight>
                  <a:srgbClr val="FFFF00"/>
                </a:highlight>
              </a:rPr>
              <a:t>.</a:t>
            </a:r>
            <a:endParaRPr dirty="0">
              <a:highlight>
                <a:srgbClr val="FFFF00"/>
              </a:highlight>
            </a:endParaRPr>
          </a:p>
          <a:p>
            <a:pPr marL="457200" lvl="0" indent="-342900" algn="l" rtl="0">
              <a:spcBef>
                <a:spcPts val="0"/>
              </a:spcBef>
              <a:spcAft>
                <a:spcPts val="0"/>
              </a:spcAft>
              <a:buSzPts val="1800"/>
              <a:buChar char="●"/>
            </a:pPr>
            <a:r>
              <a:rPr lang="en" dirty="0"/>
              <a:t>Two viruses that were extensively destructive appeared:</a:t>
            </a:r>
            <a:endParaRPr dirty="0"/>
          </a:p>
          <a:p>
            <a:pPr marL="914400" lvl="1" indent="-317500" algn="l" rtl="0">
              <a:spcBef>
                <a:spcPts val="0"/>
              </a:spcBef>
              <a:spcAft>
                <a:spcPts val="0"/>
              </a:spcAft>
              <a:buSzPts val="1400"/>
              <a:buChar char="○"/>
            </a:pPr>
            <a:r>
              <a:rPr lang="en" dirty="0"/>
              <a:t>The </a:t>
            </a:r>
            <a:r>
              <a:rPr lang="en" u="sng" dirty="0">
                <a:solidFill>
                  <a:schemeClr val="hlink"/>
                </a:solidFill>
                <a:hlinkClick r:id="rId3"/>
              </a:rPr>
              <a:t>ILOVEYOU</a:t>
            </a:r>
            <a:r>
              <a:rPr lang="en" dirty="0"/>
              <a:t> virus (2000).</a:t>
            </a:r>
            <a:endParaRPr dirty="0"/>
          </a:p>
          <a:p>
            <a:pPr marL="914400" lvl="1" indent="-317500" algn="l" rtl="0">
              <a:spcBef>
                <a:spcPts val="0"/>
              </a:spcBef>
              <a:spcAft>
                <a:spcPts val="0"/>
              </a:spcAft>
              <a:buSzPts val="1400"/>
              <a:buChar char="○"/>
            </a:pPr>
            <a:r>
              <a:rPr lang="en" dirty="0"/>
              <a:t>The </a:t>
            </a:r>
            <a:r>
              <a:rPr lang="en" u="sng" dirty="0">
                <a:solidFill>
                  <a:schemeClr val="hlink"/>
                </a:solidFill>
                <a:hlinkClick r:id="rId4"/>
              </a:rPr>
              <a:t>CodeRed</a:t>
            </a:r>
            <a:r>
              <a:rPr lang="en" dirty="0"/>
              <a:t> virus (2001).</a:t>
            </a:r>
            <a:endParaRPr dirty="0"/>
          </a:p>
        </p:txBody>
      </p:sp>
      <p:sp>
        <p:nvSpPr>
          <p:cNvPr id="360" name="Google Shape;360;p53"/>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pic>
        <p:nvPicPr>
          <p:cNvPr id="361" name="Google Shape;361;p53"/>
          <p:cNvPicPr preferRelativeResize="0"/>
          <p:nvPr/>
        </p:nvPicPr>
        <p:blipFill rotWithShape="1">
          <a:blip r:embed="rId5">
            <a:alphaModFix/>
          </a:blip>
          <a:srcRect l="16971" t="16422"/>
          <a:stretch/>
        </p:blipFill>
        <p:spPr>
          <a:xfrm>
            <a:off x="5346975" y="2671275"/>
            <a:ext cx="3492225" cy="19724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Worms</a:t>
            </a:r>
            <a:endParaRPr/>
          </a:p>
        </p:txBody>
      </p:sp>
      <p:sp>
        <p:nvSpPr>
          <p:cNvPr id="367" name="Google Shape;367;p54"/>
          <p:cNvSpPr txBox="1">
            <a:spLocks noGrp="1"/>
          </p:cNvSpPr>
          <p:nvPr>
            <p:ph type="body" idx="1"/>
          </p:nvPr>
        </p:nvSpPr>
        <p:spPr>
          <a:xfrm>
            <a:off x="311700" y="1152475"/>
            <a:ext cx="37851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Worms damage memory, like viruses, but </a:t>
            </a:r>
            <a:r>
              <a:rPr lang="en" b="1" dirty="0">
                <a:highlight>
                  <a:srgbClr val="FFFF00"/>
                </a:highlight>
              </a:rPr>
              <a:t>spread on their own</a:t>
            </a:r>
            <a:r>
              <a:rPr lang="en" dirty="0">
                <a:highlight>
                  <a:srgbClr val="FFFF00"/>
                </a:highlight>
              </a:rPr>
              <a:t>,</a:t>
            </a:r>
            <a:r>
              <a:rPr lang="en" dirty="0"/>
              <a:t> rather than being attached to other files.</a:t>
            </a:r>
            <a:endParaRPr dirty="0"/>
          </a:p>
          <a:p>
            <a:pPr marL="457200" lvl="0" indent="-342900" algn="l" rtl="0">
              <a:spcBef>
                <a:spcPts val="0"/>
              </a:spcBef>
              <a:spcAft>
                <a:spcPts val="0"/>
              </a:spcAft>
              <a:buSzPts val="1800"/>
              <a:buChar char="●"/>
            </a:pPr>
            <a:r>
              <a:rPr lang="en" dirty="0"/>
              <a:t>Perhaps the most famous worm so far has been the </a:t>
            </a:r>
            <a:r>
              <a:rPr lang="en" u="sng" dirty="0">
                <a:solidFill>
                  <a:schemeClr val="hlink"/>
                </a:solidFill>
                <a:hlinkClick r:id="rId3"/>
              </a:rPr>
              <a:t>Blaster worm</a:t>
            </a:r>
            <a:r>
              <a:rPr lang="en" dirty="0"/>
              <a:t>, spawned in 2003.</a:t>
            </a:r>
            <a:endParaRPr dirty="0"/>
          </a:p>
          <a:p>
            <a:pPr marL="0" lvl="0" indent="0" algn="l" rtl="0">
              <a:spcBef>
                <a:spcPts val="1600"/>
              </a:spcBef>
              <a:spcAft>
                <a:spcPts val="1600"/>
              </a:spcAft>
              <a:buNone/>
            </a:pPr>
            <a:endParaRPr dirty="0"/>
          </a:p>
        </p:txBody>
      </p:sp>
      <p:sp>
        <p:nvSpPr>
          <p:cNvPr id="368" name="Google Shape;368;p54"/>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pic>
        <p:nvPicPr>
          <p:cNvPr id="369" name="Google Shape;369;p54"/>
          <p:cNvPicPr preferRelativeResize="0"/>
          <p:nvPr/>
        </p:nvPicPr>
        <p:blipFill>
          <a:blip r:embed="rId4">
            <a:alphaModFix/>
          </a:blip>
          <a:stretch>
            <a:fillRect/>
          </a:stretch>
        </p:blipFill>
        <p:spPr>
          <a:xfrm>
            <a:off x="4405075" y="1315125"/>
            <a:ext cx="4359250" cy="30911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375" name="Google Shape;375;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DoS, virus, and worm attacks are created by malicious people referred to as hackers.</a:t>
            </a:r>
            <a:endParaRPr dirty="0"/>
          </a:p>
          <a:p>
            <a:pPr marL="457200" lvl="0" indent="-342900" algn="l" rtl="0">
              <a:spcBef>
                <a:spcPts val="0"/>
              </a:spcBef>
              <a:spcAft>
                <a:spcPts val="0"/>
              </a:spcAft>
              <a:buSzPts val="1800"/>
              <a:buChar char="●"/>
            </a:pPr>
            <a:r>
              <a:rPr lang="en" dirty="0"/>
              <a:t>The incentive for these people apparently is simply the feeling of pride and accomplishment they derive from being able to cause huge amounts of damage by outwitting the designers of Web software systems.</a:t>
            </a:r>
            <a:endParaRPr dirty="0"/>
          </a:p>
          <a:p>
            <a:pPr marL="457200" lvl="0" indent="-342900" algn="l" rtl="0">
              <a:spcBef>
                <a:spcPts val="0"/>
              </a:spcBef>
              <a:spcAft>
                <a:spcPts val="0"/>
              </a:spcAft>
              <a:buSzPts val="1800"/>
              <a:buChar char="●"/>
            </a:pPr>
            <a:r>
              <a:rPr lang="en" dirty="0"/>
              <a:t>Protection against viruses and worms is provided by </a:t>
            </a:r>
            <a:r>
              <a:rPr lang="en" dirty="0">
                <a:highlight>
                  <a:srgbClr val="FFFF00"/>
                </a:highlight>
              </a:rPr>
              <a:t>antivirus software</a:t>
            </a:r>
            <a:r>
              <a:rPr lang="en" dirty="0"/>
              <a:t>. </a:t>
            </a:r>
            <a:endParaRPr dirty="0"/>
          </a:p>
          <a:p>
            <a:pPr marL="914400" lvl="1" indent="-317500" algn="l" rtl="0">
              <a:spcBef>
                <a:spcPts val="0"/>
              </a:spcBef>
              <a:spcAft>
                <a:spcPts val="0"/>
              </a:spcAft>
              <a:buSzPts val="1400"/>
              <a:buChar char="○"/>
            </a:pPr>
            <a:r>
              <a:rPr lang="en" dirty="0"/>
              <a:t>E.g </a:t>
            </a:r>
            <a:r>
              <a:rPr lang="en" dirty="0">
                <a:highlight>
                  <a:srgbClr val="FFFF00"/>
                </a:highlight>
              </a:rPr>
              <a:t>Kaspersky</a:t>
            </a:r>
            <a:r>
              <a:rPr lang="en" dirty="0"/>
              <a:t>.</a:t>
            </a:r>
            <a:endParaRPr dirty="0"/>
          </a:p>
          <a:p>
            <a:pPr marL="457200" lvl="0" indent="-342900" algn="l" rtl="0">
              <a:spcBef>
                <a:spcPts val="0"/>
              </a:spcBef>
              <a:spcAft>
                <a:spcPts val="0"/>
              </a:spcAft>
              <a:buSzPts val="1800"/>
              <a:buChar char="●"/>
            </a:pPr>
            <a:r>
              <a:rPr lang="en" dirty="0">
                <a:highlight>
                  <a:srgbClr val="FFFF00"/>
                </a:highlight>
              </a:rPr>
              <a:t>Antivirus software must be updated frequently so that it can detect and protect against the continuous stream of new viruses and worms</a:t>
            </a:r>
            <a:endParaRPr dirty="0">
              <a:highlight>
                <a:srgbClr val="FFFF00"/>
              </a:highlight>
            </a:endParaRPr>
          </a:p>
          <a:p>
            <a:pPr marL="0" lvl="0" indent="0" algn="l" rtl="0">
              <a:spcBef>
                <a:spcPts val="1600"/>
              </a:spcBef>
              <a:spcAft>
                <a:spcPts val="1600"/>
              </a:spcAft>
              <a:buNone/>
            </a:pPr>
            <a:endParaRPr dirty="0"/>
          </a:p>
        </p:txBody>
      </p:sp>
      <p:sp>
        <p:nvSpPr>
          <p:cNvPr id="376" name="Google Shape;376;p55"/>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382" name="Google Shape;382;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Programming the World Wide Web - Pearson. Chapter 1.</a:t>
            </a:r>
            <a:endParaRPr/>
          </a:p>
          <a:p>
            <a:pPr marL="457200" lvl="0" indent="-342900" algn="l" rtl="0">
              <a:spcBef>
                <a:spcPts val="0"/>
              </a:spcBef>
              <a:spcAft>
                <a:spcPts val="0"/>
              </a:spcAft>
              <a:buSzPts val="1800"/>
              <a:buChar char="●"/>
            </a:pPr>
            <a:r>
              <a:rPr lang="en"/>
              <a:t>W3 School.</a:t>
            </a:r>
            <a:endParaRPr/>
          </a:p>
        </p:txBody>
      </p:sp>
      <p:sp>
        <p:nvSpPr>
          <p:cNvPr id="383" name="Google Shape;383;p56"/>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What?!</a:t>
            </a:r>
            <a:endParaRPr/>
          </a:p>
        </p:txBody>
      </p:sp>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We access web pages using </a:t>
            </a:r>
            <a:r>
              <a:rPr lang="en" b="1" i="1" dirty="0"/>
              <a:t>Browsers</a:t>
            </a:r>
            <a:r>
              <a:rPr lang="en" dirty="0"/>
              <a:t> installed on our devices.</a:t>
            </a:r>
            <a:endParaRPr dirty="0"/>
          </a:p>
          <a:p>
            <a:pPr marL="914400" lvl="1" indent="-317500" algn="l" rtl="0">
              <a:spcBef>
                <a:spcPts val="0"/>
              </a:spcBef>
              <a:spcAft>
                <a:spcPts val="0"/>
              </a:spcAft>
              <a:buSzPts val="1400"/>
              <a:buChar char="○"/>
            </a:pPr>
            <a:r>
              <a:rPr lang="en" dirty="0"/>
              <a:t>E.g Firefox, Safari.</a:t>
            </a:r>
            <a:endParaRPr dirty="0"/>
          </a:p>
          <a:p>
            <a:pPr marL="457200" lvl="0" indent="-342900" algn="l" rtl="0">
              <a:spcBef>
                <a:spcPts val="0"/>
              </a:spcBef>
              <a:spcAft>
                <a:spcPts val="0"/>
              </a:spcAft>
              <a:buSzPts val="1800"/>
              <a:buChar char="●"/>
            </a:pPr>
            <a:r>
              <a:rPr lang="en" dirty="0"/>
              <a:t>The web pages are shared by the </a:t>
            </a:r>
            <a:r>
              <a:rPr lang="en" b="1" i="1" dirty="0"/>
              <a:t>Wold Wide Web</a:t>
            </a:r>
            <a:r>
              <a:rPr lang="en" dirty="0"/>
              <a:t>.</a:t>
            </a:r>
            <a:endParaRPr dirty="0"/>
          </a:p>
          <a:p>
            <a:pPr marL="457200" lvl="0" indent="-342900" algn="l" rtl="0">
              <a:spcBef>
                <a:spcPts val="0"/>
              </a:spcBef>
              <a:spcAft>
                <a:spcPts val="0"/>
              </a:spcAft>
              <a:buSzPts val="1800"/>
              <a:buChar char="●"/>
            </a:pPr>
            <a:r>
              <a:rPr lang="en" dirty="0"/>
              <a:t>The pages are stored on</a:t>
            </a:r>
            <a:r>
              <a:rPr lang="en" i="1" dirty="0"/>
              <a:t> </a:t>
            </a:r>
            <a:r>
              <a:rPr lang="en" b="1" i="1" dirty="0"/>
              <a:t>Servers</a:t>
            </a:r>
            <a:r>
              <a:rPr lang="en" dirty="0"/>
              <a:t>.</a:t>
            </a:r>
            <a:endParaRPr dirty="0"/>
          </a:p>
          <a:p>
            <a:pPr marL="457200" lvl="0" indent="-342900" algn="l" rtl="0">
              <a:spcBef>
                <a:spcPts val="0"/>
              </a:spcBef>
              <a:spcAft>
                <a:spcPts val="0"/>
              </a:spcAft>
              <a:buSzPts val="1800"/>
              <a:buChar char="●"/>
            </a:pPr>
            <a:r>
              <a:rPr lang="en" dirty="0"/>
              <a:t>The </a:t>
            </a:r>
            <a:r>
              <a:rPr lang="en" b="1" dirty="0"/>
              <a:t>Browser </a:t>
            </a:r>
            <a:r>
              <a:rPr lang="en" dirty="0"/>
              <a:t>send an </a:t>
            </a:r>
            <a:r>
              <a:rPr lang="en" b="1" i="1" dirty="0"/>
              <a:t>HTTP request </a:t>
            </a:r>
            <a:r>
              <a:rPr lang="en" dirty="0"/>
              <a:t>to </a:t>
            </a:r>
            <a:r>
              <a:rPr lang="en" b="1" dirty="0"/>
              <a:t>Servers </a:t>
            </a:r>
            <a:r>
              <a:rPr lang="en" dirty="0"/>
              <a:t>via the </a:t>
            </a:r>
            <a:r>
              <a:rPr lang="en" b="1" i="1" dirty="0"/>
              <a:t>Internet</a:t>
            </a:r>
            <a:r>
              <a:rPr lang="en" dirty="0"/>
              <a:t>.</a:t>
            </a:r>
          </a:p>
          <a:p>
            <a:pPr lvl="1" indent="-342900">
              <a:spcBef>
                <a:spcPts val="0"/>
              </a:spcBef>
              <a:buSzPts val="1800"/>
              <a:buChar char="●"/>
            </a:pPr>
            <a:r>
              <a:rPr lang="en" dirty="0"/>
              <a:t>HTTP: Heypertext Transfer protocol.</a:t>
            </a:r>
          </a:p>
          <a:p>
            <a:r>
              <a:rPr lang="en" dirty="0"/>
              <a:t>The server will send a response.</a:t>
            </a:r>
            <a:endParaRPr dirty="0"/>
          </a:p>
        </p:txBody>
      </p:sp>
      <p:sp>
        <p:nvSpPr>
          <p:cNvPr id="87" name="Google Shape;87;p17"/>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 Browsers</a:t>
            </a:r>
            <a:endParaRPr/>
          </a:p>
        </p:txBody>
      </p:sp>
      <p:sp>
        <p:nvSpPr>
          <p:cNvPr id="221" name="Google Shape;221;p34"/>
          <p:cNvSpPr txBox="1">
            <a:spLocks noGrp="1"/>
          </p:cNvSpPr>
          <p:nvPr>
            <p:ph type="body" idx="1"/>
          </p:nvPr>
        </p:nvSpPr>
        <p:spPr>
          <a:xfrm>
            <a:off x="311700" y="1152475"/>
            <a:ext cx="42345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Browsers are programs running on client machines.</a:t>
            </a:r>
            <a:endParaRPr dirty="0"/>
          </a:p>
          <a:p>
            <a:pPr marL="457200" lvl="0" indent="-342900" algn="l" rtl="0">
              <a:spcBef>
                <a:spcPts val="0"/>
              </a:spcBef>
              <a:spcAft>
                <a:spcPts val="0"/>
              </a:spcAft>
              <a:buSzPts val="1800"/>
              <a:buChar char="●"/>
            </a:pPr>
            <a:r>
              <a:rPr lang="en" dirty="0"/>
              <a:t>They are called </a:t>
            </a:r>
            <a:r>
              <a:rPr lang="en" b="1" dirty="0"/>
              <a:t>browsers</a:t>
            </a:r>
            <a:r>
              <a:rPr lang="en" dirty="0"/>
              <a:t> because they allow the user to </a:t>
            </a:r>
            <a:r>
              <a:rPr lang="en" b="1" dirty="0"/>
              <a:t>browse</a:t>
            </a:r>
            <a:r>
              <a:rPr lang="en" dirty="0"/>
              <a:t> the resources available on servers.</a:t>
            </a:r>
            <a:endParaRPr dirty="0"/>
          </a:p>
          <a:p>
            <a:pPr marL="457200" lvl="0" indent="-342900" algn="l" rtl="0">
              <a:spcBef>
                <a:spcPts val="0"/>
              </a:spcBef>
              <a:spcAft>
                <a:spcPts val="0"/>
              </a:spcAft>
              <a:buSzPts val="1800"/>
              <a:buChar char="●"/>
            </a:pPr>
            <a:r>
              <a:rPr lang="en" dirty="0"/>
              <a:t>The first browsers were</a:t>
            </a:r>
            <a:r>
              <a:rPr lang="en" b="1" dirty="0"/>
              <a:t> text based</a:t>
            </a:r>
            <a:r>
              <a:rPr lang="en" dirty="0"/>
              <a:t> </a:t>
            </a:r>
            <a:endParaRPr dirty="0"/>
          </a:p>
          <a:p>
            <a:pPr marL="914400" lvl="1" indent="-317500" algn="l" rtl="0">
              <a:spcBef>
                <a:spcPts val="0"/>
              </a:spcBef>
              <a:spcAft>
                <a:spcPts val="0"/>
              </a:spcAft>
              <a:buSzPts val="1400"/>
              <a:buChar char="○"/>
            </a:pPr>
            <a:r>
              <a:rPr lang="en" dirty="0"/>
              <a:t>They were not capable of displaying graphic information, nor did they have a graphical user interface.</a:t>
            </a:r>
            <a:endParaRPr dirty="0"/>
          </a:p>
          <a:p>
            <a:pPr marL="914400" lvl="1" indent="-317500" algn="l" rtl="0">
              <a:spcBef>
                <a:spcPts val="0"/>
              </a:spcBef>
              <a:spcAft>
                <a:spcPts val="0"/>
              </a:spcAft>
              <a:buSzPts val="1400"/>
              <a:buChar char="○"/>
            </a:pPr>
            <a:r>
              <a:rPr lang="en" dirty="0"/>
              <a:t>This limitation effectively constrained the growth of the Web.</a:t>
            </a:r>
            <a:endParaRPr dirty="0"/>
          </a:p>
        </p:txBody>
      </p:sp>
      <p:sp>
        <p:nvSpPr>
          <p:cNvPr id="222" name="Google Shape;222;p34"/>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223" name="Google Shape;223;p34"/>
          <p:cNvPicPr preferRelativeResize="0"/>
          <p:nvPr/>
        </p:nvPicPr>
        <p:blipFill>
          <a:blip r:embed="rId3">
            <a:alphaModFix/>
          </a:blip>
          <a:stretch>
            <a:fillRect/>
          </a:stretch>
        </p:blipFill>
        <p:spPr>
          <a:xfrm>
            <a:off x="4750025" y="1491175"/>
            <a:ext cx="4180775" cy="2605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CA903-AC15-4EBB-A630-62FF68D50A81}"/>
              </a:ext>
            </a:extLst>
          </p:cNvPr>
          <p:cNvSpPr>
            <a:spLocks noGrp="1"/>
          </p:cNvSpPr>
          <p:nvPr>
            <p:ph type="title"/>
          </p:nvPr>
        </p:nvSpPr>
        <p:spPr/>
        <p:txBody>
          <a:bodyPr/>
          <a:lstStyle/>
          <a:p>
            <a:r>
              <a:rPr lang="en-US" dirty="0"/>
              <a:t>Browsers</a:t>
            </a:r>
          </a:p>
        </p:txBody>
      </p:sp>
      <p:sp>
        <p:nvSpPr>
          <p:cNvPr id="4" name="Slide Number Placeholder 3">
            <a:extLst>
              <a:ext uri="{FF2B5EF4-FFF2-40B4-BE49-F238E27FC236}">
                <a16:creationId xmlns:a16="http://schemas.microsoft.com/office/drawing/2014/main" id="{ACFC9353-D353-435A-B8B2-1D9FA2166D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9" name="Picture 8" descr="Graphical user interface, application, website&#10;&#10;Description automatically generated">
            <a:extLst>
              <a:ext uri="{FF2B5EF4-FFF2-40B4-BE49-F238E27FC236}">
                <a16:creationId xmlns:a16="http://schemas.microsoft.com/office/drawing/2014/main" id="{BBBCA631-CD42-480C-9374-605412999FAF}"/>
              </a:ext>
            </a:extLst>
          </p:cNvPr>
          <p:cNvPicPr>
            <a:picLocks noChangeAspect="1"/>
          </p:cNvPicPr>
          <p:nvPr/>
        </p:nvPicPr>
        <p:blipFill rotWithShape="1">
          <a:blip r:embed="rId2"/>
          <a:srcRect l="3409" t="7651" r="8584" b="9853"/>
          <a:stretch/>
        </p:blipFill>
        <p:spPr>
          <a:xfrm>
            <a:off x="1148017" y="1017725"/>
            <a:ext cx="6980627" cy="3680750"/>
          </a:xfrm>
          <a:prstGeom prst="rect">
            <a:avLst/>
          </a:prstGeom>
        </p:spPr>
      </p:pic>
    </p:spTree>
    <p:extLst>
      <p:ext uri="{BB962C8B-B14F-4D97-AF65-F5344CB8AC3E}">
        <p14:creationId xmlns:p14="http://schemas.microsoft.com/office/powerpoint/2010/main" val="1195190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53FD0-0E3F-4B01-8972-DFC532DDBE3F}"/>
              </a:ext>
            </a:extLst>
          </p:cNvPr>
          <p:cNvSpPr>
            <a:spLocks noGrp="1"/>
          </p:cNvSpPr>
          <p:nvPr>
            <p:ph type="title"/>
          </p:nvPr>
        </p:nvSpPr>
        <p:spPr/>
        <p:txBody>
          <a:bodyPr/>
          <a:lstStyle/>
          <a:p>
            <a:r>
              <a:rPr lang="en-US" dirty="0"/>
              <a:t>Opening a Webpage</a:t>
            </a:r>
          </a:p>
        </p:txBody>
      </p:sp>
      <p:sp>
        <p:nvSpPr>
          <p:cNvPr id="3" name="Text Placeholder 2">
            <a:extLst>
              <a:ext uri="{FF2B5EF4-FFF2-40B4-BE49-F238E27FC236}">
                <a16:creationId xmlns:a16="http://schemas.microsoft.com/office/drawing/2014/main" id="{CD8E7AD2-A04C-435E-9404-B757779CC743}"/>
              </a:ext>
            </a:extLst>
          </p:cNvPr>
          <p:cNvSpPr>
            <a:spLocks noGrp="1"/>
          </p:cNvSpPr>
          <p:nvPr>
            <p:ph type="body" idx="1"/>
          </p:nvPr>
        </p:nvSpPr>
        <p:spPr/>
        <p:txBody>
          <a:bodyPr/>
          <a:lstStyle/>
          <a:p>
            <a:r>
              <a:rPr lang="en-US" dirty="0"/>
              <a:t>The user type the web page address in the browser address bar.</a:t>
            </a:r>
          </a:p>
          <a:p>
            <a:pPr lvl="1">
              <a:spcBef>
                <a:spcPts val="0"/>
              </a:spcBef>
            </a:pPr>
            <a:r>
              <a:rPr lang="en-US" dirty="0"/>
              <a:t>The webpage address is called </a:t>
            </a:r>
            <a:r>
              <a:rPr lang="en-US" b="1" dirty="0"/>
              <a:t>URL (Unified Resource Locator). </a:t>
            </a:r>
          </a:p>
          <a:p>
            <a:r>
              <a:rPr lang="en-US" dirty="0"/>
              <a:t>An </a:t>
            </a:r>
            <a:r>
              <a:rPr lang="en-US" b="1" dirty="0"/>
              <a:t>HTTP request </a:t>
            </a:r>
            <a:r>
              <a:rPr lang="en-US" dirty="0"/>
              <a:t>is created, using HTTP (Hypertext Transfer Protocol).</a:t>
            </a:r>
          </a:p>
          <a:p>
            <a:r>
              <a:rPr lang="en-US" dirty="0"/>
              <a:t>The HTTP request is then sent using </a:t>
            </a:r>
            <a:r>
              <a:rPr lang="en-US" b="1" dirty="0"/>
              <a:t>TCP/IP protocol.</a:t>
            </a:r>
          </a:p>
          <a:p>
            <a:r>
              <a:rPr lang="en-US" dirty="0"/>
              <a:t>The HTTP request reached </a:t>
            </a:r>
            <a:r>
              <a:rPr lang="en-US" b="1" dirty="0"/>
              <a:t>the server</a:t>
            </a:r>
            <a:r>
              <a:rPr lang="en-US" dirty="0"/>
              <a:t>.</a:t>
            </a:r>
          </a:p>
          <a:p>
            <a:r>
              <a:rPr lang="en-US" dirty="0"/>
              <a:t>The server send a response:</a:t>
            </a:r>
          </a:p>
          <a:p>
            <a:pPr lvl="1">
              <a:spcBef>
                <a:spcPts val="0"/>
              </a:spcBef>
            </a:pPr>
            <a:r>
              <a:rPr lang="en-US" dirty="0"/>
              <a:t>The page requested.</a:t>
            </a:r>
          </a:p>
          <a:p>
            <a:pPr lvl="1">
              <a:spcBef>
                <a:spcPts val="0"/>
              </a:spcBef>
            </a:pPr>
            <a:r>
              <a:rPr lang="en-US" dirty="0"/>
              <a:t>Other message, </a:t>
            </a:r>
            <a:r>
              <a:rPr lang="en-US" dirty="0" err="1"/>
              <a:t>e.g</a:t>
            </a:r>
            <a:r>
              <a:rPr lang="en-US" dirty="0"/>
              <a:t>: Error message (404 page is not found)</a:t>
            </a:r>
          </a:p>
        </p:txBody>
      </p:sp>
      <p:sp>
        <p:nvSpPr>
          <p:cNvPr id="4" name="Slide Number Placeholder 3">
            <a:extLst>
              <a:ext uri="{FF2B5EF4-FFF2-40B4-BE49-F238E27FC236}">
                <a16:creationId xmlns:a16="http://schemas.microsoft.com/office/drawing/2014/main" id="{081B707A-18C7-4D90-AF80-31D7EBF4ED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56962973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12458</TotalTime>
  <Words>3271</Words>
  <Application>Microsoft Office PowerPoint</Application>
  <PresentationFormat>On-screen Show (16:9)</PresentationFormat>
  <Paragraphs>368</Paragraphs>
  <Slides>54</Slides>
  <Notes>45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54</vt:i4>
      </vt:variant>
    </vt:vector>
  </HeadingPairs>
  <TitlesOfParts>
    <vt:vector size="57" baseType="lpstr">
      <vt:lpstr>Arial</vt:lpstr>
      <vt:lpstr>Open Sans</vt:lpstr>
      <vt:lpstr>Simple Light</vt:lpstr>
      <vt:lpstr> Chapter One (a)</vt:lpstr>
      <vt:lpstr>What do you know?!</vt:lpstr>
      <vt:lpstr>Let’s Have fun</vt:lpstr>
      <vt:lpstr>How?!</vt:lpstr>
      <vt:lpstr>Opening a Webpage</vt:lpstr>
      <vt:lpstr>How?! What?!</vt:lpstr>
      <vt:lpstr>Web Browsers</vt:lpstr>
      <vt:lpstr>Browsers</vt:lpstr>
      <vt:lpstr>Opening a Webpage</vt:lpstr>
      <vt:lpstr>Hypertext</vt:lpstr>
      <vt:lpstr>The World Wide Web (WWW)</vt:lpstr>
      <vt:lpstr>The World Wide Web (WWW)</vt:lpstr>
      <vt:lpstr>The Web and Documents/Pages</vt:lpstr>
      <vt:lpstr>The Hypertext Transfer Protocol (HTTP)</vt:lpstr>
      <vt:lpstr>HTTP Request</vt:lpstr>
      <vt:lpstr>HTTP Response</vt:lpstr>
      <vt:lpstr>TCP/IP Protocol</vt:lpstr>
      <vt:lpstr>IP</vt:lpstr>
      <vt:lpstr>IP</vt:lpstr>
      <vt:lpstr>Domain Name</vt:lpstr>
      <vt:lpstr>Domain Name</vt:lpstr>
      <vt:lpstr>Domain name Conversion</vt:lpstr>
      <vt:lpstr>Domain Name System (DNS)</vt:lpstr>
      <vt:lpstr>What is the internet?!</vt:lpstr>
      <vt:lpstr>Internet</vt:lpstr>
      <vt:lpstr>Different Protocols</vt:lpstr>
      <vt:lpstr>Internet Vs WWW (World wide web, the web)</vt:lpstr>
      <vt:lpstr>Web Browsers: Client - Server</vt:lpstr>
      <vt:lpstr>Web Browsers: Client - Server</vt:lpstr>
      <vt:lpstr>Web Servers</vt:lpstr>
      <vt:lpstr>Web Servers</vt:lpstr>
      <vt:lpstr>Uniform Resource Locators (URL)</vt:lpstr>
      <vt:lpstr>Uniform Resource Locators (URL)</vt:lpstr>
      <vt:lpstr>Uniform Resource Locators (URL)</vt:lpstr>
      <vt:lpstr>Uniform Resource Locators (URL)</vt:lpstr>
      <vt:lpstr>Top-Level Domain Name</vt:lpstr>
      <vt:lpstr>Security</vt:lpstr>
      <vt:lpstr>Security</vt:lpstr>
      <vt:lpstr>Security Issues</vt:lpstr>
      <vt:lpstr>Security Issues</vt:lpstr>
      <vt:lpstr>Security Issues</vt:lpstr>
      <vt:lpstr>Security Issues</vt:lpstr>
      <vt:lpstr>Counter Measures</vt:lpstr>
      <vt:lpstr>Counter Measures</vt:lpstr>
      <vt:lpstr>Counter Measures</vt:lpstr>
      <vt:lpstr>Counter Measures</vt:lpstr>
      <vt:lpstr>Data Destruction</vt:lpstr>
      <vt:lpstr>Denial-of service (DoS) attacks</vt:lpstr>
      <vt:lpstr>DoS</vt:lpstr>
      <vt:lpstr>DDoS</vt:lpstr>
      <vt:lpstr>Viruses</vt:lpstr>
      <vt:lpstr>Worms</vt:lpstr>
      <vt:lpstr>Conclusion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One (a)</dc:title>
  <dc:creator>l_A_Y</dc:creator>
  <cp:lastModifiedBy>l_A_YU@outlook.com</cp:lastModifiedBy>
  <cp:revision>11</cp:revision>
  <dcterms:modified xsi:type="dcterms:W3CDTF">2021-09-07T19:51:59Z</dcterms:modified>
</cp:coreProperties>
</file>